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403" r:id="rId2"/>
    <p:sldId id="473" r:id="rId3"/>
    <p:sldId id="476" r:id="rId4"/>
    <p:sldId id="475" r:id="rId5"/>
    <p:sldId id="474" r:id="rId6"/>
    <p:sldId id="489" r:id="rId7"/>
    <p:sldId id="477" r:id="rId8"/>
    <p:sldId id="479" r:id="rId9"/>
    <p:sldId id="491" r:id="rId10"/>
    <p:sldId id="492" r:id="rId11"/>
    <p:sldId id="482" r:id="rId12"/>
    <p:sldId id="480" r:id="rId13"/>
    <p:sldId id="490" r:id="rId14"/>
    <p:sldId id="481" r:id="rId15"/>
    <p:sldId id="483" r:id="rId16"/>
    <p:sldId id="486" r:id="rId17"/>
    <p:sldId id="494" r:id="rId18"/>
    <p:sldId id="493" r:id="rId19"/>
    <p:sldId id="501" r:id="rId20"/>
    <p:sldId id="499" r:id="rId21"/>
    <p:sldId id="488" r:id="rId22"/>
    <p:sldId id="508" r:id="rId23"/>
    <p:sldId id="466" r:id="rId24"/>
    <p:sldId id="295" r:id="rId25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69">
          <p15:clr>
            <a:srgbClr val="A4A3A4"/>
          </p15:clr>
        </p15:guide>
        <p15:guide id="2" pos="302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68">
          <p15:clr>
            <a:srgbClr val="A4A3A4"/>
          </p15:clr>
        </p15:guide>
        <p15:guide id="2" pos="227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C3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941" autoAdjust="0"/>
    <p:restoredTop sz="85817" autoAdjust="0"/>
  </p:normalViewPr>
  <p:slideViewPr>
    <p:cSldViewPr>
      <p:cViewPr>
        <p:scale>
          <a:sx n="100" d="100"/>
          <a:sy n="100" d="100"/>
        </p:scale>
        <p:origin x="744" y="680"/>
      </p:cViewPr>
      <p:guideLst>
        <p:guide orient="horz" pos="1669"/>
        <p:guide pos="30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34" y="-78"/>
      </p:cViewPr>
      <p:guideLst>
        <p:guide orient="horz" pos="2968"/>
        <p:guide pos="227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ED9683-7990-C248-8F2F-B72EC0AC5E8A}" type="doc">
      <dgm:prSet loTypeId="urn:microsoft.com/office/officeart/2005/8/layout/cycle2" loCatId="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EDF8A8C-2085-BA4C-B3DB-FF38A1028751}">
      <dgm:prSet phldrT="[文本]"/>
      <dgm:spPr>
        <a:gradFill rotWithShape="0">
          <a:gsLst>
            <a:gs pos="0">
              <a:srgbClr val="8FC31F"/>
            </a:gs>
            <a:gs pos="80000">
              <a:srgbClr val="7030A0"/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</a:gradFill>
      </dgm:spPr>
      <dgm:t>
        <a:bodyPr/>
        <a:lstStyle/>
        <a:p>
          <a:r>
            <a:rPr lang="zh-CN" altLang="en-US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创作</a:t>
          </a:r>
        </a:p>
      </dgm:t>
    </dgm:pt>
    <dgm:pt modelId="{6AA80557-8D59-6F40-A6B7-369F903C691B}" type="parTrans" cxnId="{06A183F0-C198-B841-BF54-0153DA72109B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AD5A3284-CDD2-4D41-9373-5001BDE7288E}" type="sibTrans" cxnId="{06A183F0-C198-B841-BF54-0153DA72109B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76D6DDCD-A321-E94D-86CE-752B1D313BB9}">
      <dgm:prSet phldrT="[文本]"/>
      <dgm:spPr/>
      <dgm:t>
        <a:bodyPr/>
        <a:lstStyle/>
        <a:p>
          <a:r>
            <a:rPr lang="zh-CN" altLang="en-US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生产</a:t>
          </a:r>
        </a:p>
      </dgm:t>
    </dgm:pt>
    <dgm:pt modelId="{73D40608-0675-7849-9292-6CBCA60E0C6B}" type="parTrans" cxnId="{7DCD0A39-A528-BE49-B97A-3E0D65FD1758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8BAFC1E4-7DFC-E643-BE2C-3545FFD4B2F0}" type="sibTrans" cxnId="{7DCD0A39-A528-BE49-B97A-3E0D65FD1758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CEEBE7EE-FB70-574C-9568-E42ECBA7B88A}">
      <dgm:prSet phldrT="[文本]"/>
      <dgm:spPr/>
      <dgm:t>
        <a:bodyPr/>
        <a:lstStyle/>
        <a:p>
          <a:r>
            <a:rPr lang="zh-CN" altLang="en-US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分发</a:t>
          </a:r>
        </a:p>
      </dgm:t>
    </dgm:pt>
    <dgm:pt modelId="{6C1161FB-7813-EB4B-95E2-17EC6F78F521}" type="parTrans" cxnId="{3F398D79-1421-D745-9D4F-260D83D8C1ED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2675EAFD-4CA8-1347-AF9E-D14966DD10E3}" type="sibTrans" cxnId="{3F398D79-1421-D745-9D4F-260D83D8C1ED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C7E78491-E1EA-D74B-A1C2-0FE79FA9E65C}">
      <dgm:prSet phldrT="[文本]"/>
      <dgm:spPr/>
      <dgm:t>
        <a:bodyPr/>
        <a:lstStyle/>
        <a:p>
          <a:r>
            <a:rPr lang="zh-CN" altLang="en-US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营销</a:t>
          </a:r>
        </a:p>
      </dgm:t>
    </dgm:pt>
    <dgm:pt modelId="{B26CB8E2-6E42-074C-A8C3-18442C899B63}" type="parTrans" cxnId="{63BBD5A8-B276-6D46-BF18-2F09C1C518F4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BED451A5-BA61-7E44-917F-6CE056439F29}" type="sibTrans" cxnId="{63BBD5A8-B276-6D46-BF18-2F09C1C518F4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21AA6FCA-004A-BD4A-857F-E2EE78E96695}">
      <dgm:prSet phldrT="[文本]"/>
      <dgm:spPr/>
      <dgm:t>
        <a:bodyPr/>
        <a:lstStyle/>
        <a:p>
          <a:r>
            <a:rPr lang="zh-CN" altLang="en-US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消费</a:t>
          </a:r>
        </a:p>
      </dgm:t>
    </dgm:pt>
    <dgm:pt modelId="{1C28D453-6582-DD44-A589-A1DA99F6F466}" type="parTrans" cxnId="{3B90FD93-6567-1548-8708-F0CDD5EDADA0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1B2F3C0F-A316-2042-9751-ACB0214F6498}" type="sibTrans" cxnId="{3B90FD93-6567-1548-8708-F0CDD5EDADA0}">
      <dgm:prSet/>
      <dgm:spPr/>
      <dgm:t>
        <a:bodyPr/>
        <a:lstStyle/>
        <a:p>
          <a:endParaRPr lang="zh-CN" altLang="en-US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gm:t>
    </dgm:pt>
    <dgm:pt modelId="{D31A3701-B5E2-B043-9D8C-C471885D5921}" type="pres">
      <dgm:prSet presAssocID="{E4ED9683-7990-C248-8F2F-B72EC0AC5E8A}" presName="cycle" presStyleCnt="0">
        <dgm:presLayoutVars>
          <dgm:dir/>
          <dgm:resizeHandles val="exact"/>
        </dgm:presLayoutVars>
      </dgm:prSet>
      <dgm:spPr/>
    </dgm:pt>
    <dgm:pt modelId="{0A7C6797-D1CA-D04D-8A20-D9CE9EB6D7CD}" type="pres">
      <dgm:prSet presAssocID="{9EDF8A8C-2085-BA4C-B3DB-FF38A1028751}" presName="node" presStyleLbl="node1" presStyleIdx="0" presStyleCnt="5">
        <dgm:presLayoutVars>
          <dgm:bulletEnabled val="1"/>
        </dgm:presLayoutVars>
      </dgm:prSet>
      <dgm:spPr/>
    </dgm:pt>
    <dgm:pt modelId="{497FA95F-C8D2-D24D-98C7-E1CAD244FFAF}" type="pres">
      <dgm:prSet presAssocID="{AD5A3284-CDD2-4D41-9373-5001BDE7288E}" presName="sibTrans" presStyleLbl="sibTrans2D1" presStyleIdx="0" presStyleCnt="5"/>
      <dgm:spPr/>
    </dgm:pt>
    <dgm:pt modelId="{12A3DDC1-FCB2-5241-BC22-DBC94B3C0CE8}" type="pres">
      <dgm:prSet presAssocID="{AD5A3284-CDD2-4D41-9373-5001BDE7288E}" presName="connectorText" presStyleLbl="sibTrans2D1" presStyleIdx="0" presStyleCnt="5"/>
      <dgm:spPr/>
    </dgm:pt>
    <dgm:pt modelId="{35ED43A8-641E-0F4D-BB99-D92E4665CD64}" type="pres">
      <dgm:prSet presAssocID="{76D6DDCD-A321-E94D-86CE-752B1D313BB9}" presName="node" presStyleLbl="node1" presStyleIdx="1" presStyleCnt="5">
        <dgm:presLayoutVars>
          <dgm:bulletEnabled val="1"/>
        </dgm:presLayoutVars>
      </dgm:prSet>
      <dgm:spPr/>
    </dgm:pt>
    <dgm:pt modelId="{4ACF0A9C-5A91-3F4C-A401-1969130F4F61}" type="pres">
      <dgm:prSet presAssocID="{8BAFC1E4-7DFC-E643-BE2C-3545FFD4B2F0}" presName="sibTrans" presStyleLbl="sibTrans2D1" presStyleIdx="1" presStyleCnt="5"/>
      <dgm:spPr/>
    </dgm:pt>
    <dgm:pt modelId="{64FA4DCA-4B42-304C-A9E4-8B4EF91C47A9}" type="pres">
      <dgm:prSet presAssocID="{8BAFC1E4-7DFC-E643-BE2C-3545FFD4B2F0}" presName="connectorText" presStyleLbl="sibTrans2D1" presStyleIdx="1" presStyleCnt="5"/>
      <dgm:spPr/>
    </dgm:pt>
    <dgm:pt modelId="{DB2F5E0B-492A-BC44-B2D2-665DA885B69E}" type="pres">
      <dgm:prSet presAssocID="{CEEBE7EE-FB70-574C-9568-E42ECBA7B88A}" presName="node" presStyleLbl="node1" presStyleIdx="2" presStyleCnt="5">
        <dgm:presLayoutVars>
          <dgm:bulletEnabled val="1"/>
        </dgm:presLayoutVars>
      </dgm:prSet>
      <dgm:spPr/>
    </dgm:pt>
    <dgm:pt modelId="{F683985F-75D5-E147-8521-45B2433A40FF}" type="pres">
      <dgm:prSet presAssocID="{2675EAFD-4CA8-1347-AF9E-D14966DD10E3}" presName="sibTrans" presStyleLbl="sibTrans2D1" presStyleIdx="2" presStyleCnt="5"/>
      <dgm:spPr/>
    </dgm:pt>
    <dgm:pt modelId="{D257B163-52AD-ED49-A502-48A55E666F2B}" type="pres">
      <dgm:prSet presAssocID="{2675EAFD-4CA8-1347-AF9E-D14966DD10E3}" presName="connectorText" presStyleLbl="sibTrans2D1" presStyleIdx="2" presStyleCnt="5"/>
      <dgm:spPr/>
    </dgm:pt>
    <dgm:pt modelId="{5B4908D9-9C3D-7A4A-B92F-4858DBC3A971}" type="pres">
      <dgm:prSet presAssocID="{C7E78491-E1EA-D74B-A1C2-0FE79FA9E65C}" presName="node" presStyleLbl="node1" presStyleIdx="3" presStyleCnt="5">
        <dgm:presLayoutVars>
          <dgm:bulletEnabled val="1"/>
        </dgm:presLayoutVars>
      </dgm:prSet>
      <dgm:spPr/>
    </dgm:pt>
    <dgm:pt modelId="{D96DD540-D5B1-CD48-9A19-61027180DDDD}" type="pres">
      <dgm:prSet presAssocID="{BED451A5-BA61-7E44-917F-6CE056439F29}" presName="sibTrans" presStyleLbl="sibTrans2D1" presStyleIdx="3" presStyleCnt="5"/>
      <dgm:spPr/>
    </dgm:pt>
    <dgm:pt modelId="{888A8536-9F99-0544-9FFD-0051567AF280}" type="pres">
      <dgm:prSet presAssocID="{BED451A5-BA61-7E44-917F-6CE056439F29}" presName="connectorText" presStyleLbl="sibTrans2D1" presStyleIdx="3" presStyleCnt="5"/>
      <dgm:spPr/>
    </dgm:pt>
    <dgm:pt modelId="{E039592F-B7E1-B845-9C7C-9A8E49F9E555}" type="pres">
      <dgm:prSet presAssocID="{21AA6FCA-004A-BD4A-857F-E2EE78E96695}" presName="node" presStyleLbl="node1" presStyleIdx="4" presStyleCnt="5">
        <dgm:presLayoutVars>
          <dgm:bulletEnabled val="1"/>
        </dgm:presLayoutVars>
      </dgm:prSet>
      <dgm:spPr/>
    </dgm:pt>
    <dgm:pt modelId="{714839E9-4C7B-DC4D-908A-0E854E92C501}" type="pres">
      <dgm:prSet presAssocID="{1B2F3C0F-A316-2042-9751-ACB0214F6498}" presName="sibTrans" presStyleLbl="sibTrans2D1" presStyleIdx="4" presStyleCnt="5"/>
      <dgm:spPr/>
    </dgm:pt>
    <dgm:pt modelId="{6FD2A503-02EE-2A4F-B9AF-3BE319492A2E}" type="pres">
      <dgm:prSet presAssocID="{1B2F3C0F-A316-2042-9751-ACB0214F6498}" presName="connectorText" presStyleLbl="sibTrans2D1" presStyleIdx="4" presStyleCnt="5"/>
      <dgm:spPr/>
    </dgm:pt>
  </dgm:ptLst>
  <dgm:cxnLst>
    <dgm:cxn modelId="{DA887227-F427-0147-AD8D-626B43604E43}" type="presOf" srcId="{E4ED9683-7990-C248-8F2F-B72EC0AC5E8A}" destId="{D31A3701-B5E2-B043-9D8C-C471885D5921}" srcOrd="0" destOrd="0" presId="urn:microsoft.com/office/officeart/2005/8/layout/cycle2"/>
    <dgm:cxn modelId="{D26F052C-4E42-0044-B9E5-6B6E50C9B814}" type="presOf" srcId="{1B2F3C0F-A316-2042-9751-ACB0214F6498}" destId="{714839E9-4C7B-DC4D-908A-0E854E92C501}" srcOrd="0" destOrd="0" presId="urn:microsoft.com/office/officeart/2005/8/layout/cycle2"/>
    <dgm:cxn modelId="{81C2922E-39E6-8944-920C-CDF515956E03}" type="presOf" srcId="{21AA6FCA-004A-BD4A-857F-E2EE78E96695}" destId="{E039592F-B7E1-B845-9C7C-9A8E49F9E555}" srcOrd="0" destOrd="0" presId="urn:microsoft.com/office/officeart/2005/8/layout/cycle2"/>
    <dgm:cxn modelId="{7DCD0A39-A528-BE49-B97A-3E0D65FD1758}" srcId="{E4ED9683-7990-C248-8F2F-B72EC0AC5E8A}" destId="{76D6DDCD-A321-E94D-86CE-752B1D313BB9}" srcOrd="1" destOrd="0" parTransId="{73D40608-0675-7849-9292-6CBCA60E0C6B}" sibTransId="{8BAFC1E4-7DFC-E643-BE2C-3545FFD4B2F0}"/>
    <dgm:cxn modelId="{5082CD65-4FCA-4446-A129-61D85E8A1B45}" type="presOf" srcId="{AD5A3284-CDD2-4D41-9373-5001BDE7288E}" destId="{497FA95F-C8D2-D24D-98C7-E1CAD244FFAF}" srcOrd="0" destOrd="0" presId="urn:microsoft.com/office/officeart/2005/8/layout/cycle2"/>
    <dgm:cxn modelId="{3F398D79-1421-D745-9D4F-260D83D8C1ED}" srcId="{E4ED9683-7990-C248-8F2F-B72EC0AC5E8A}" destId="{CEEBE7EE-FB70-574C-9568-E42ECBA7B88A}" srcOrd="2" destOrd="0" parTransId="{6C1161FB-7813-EB4B-95E2-17EC6F78F521}" sibTransId="{2675EAFD-4CA8-1347-AF9E-D14966DD10E3}"/>
    <dgm:cxn modelId="{C6A44F89-D492-E64F-8AA3-10A8BB5EBD97}" type="presOf" srcId="{8BAFC1E4-7DFC-E643-BE2C-3545FFD4B2F0}" destId="{4ACF0A9C-5A91-3F4C-A401-1969130F4F61}" srcOrd="0" destOrd="0" presId="urn:microsoft.com/office/officeart/2005/8/layout/cycle2"/>
    <dgm:cxn modelId="{3B90FD93-6567-1548-8708-F0CDD5EDADA0}" srcId="{E4ED9683-7990-C248-8F2F-B72EC0AC5E8A}" destId="{21AA6FCA-004A-BD4A-857F-E2EE78E96695}" srcOrd="4" destOrd="0" parTransId="{1C28D453-6582-DD44-A589-A1DA99F6F466}" sibTransId="{1B2F3C0F-A316-2042-9751-ACB0214F6498}"/>
    <dgm:cxn modelId="{72E2C695-1D6F-B14B-BEA8-395380C1C21D}" type="presOf" srcId="{BED451A5-BA61-7E44-917F-6CE056439F29}" destId="{D96DD540-D5B1-CD48-9A19-61027180DDDD}" srcOrd="0" destOrd="0" presId="urn:microsoft.com/office/officeart/2005/8/layout/cycle2"/>
    <dgm:cxn modelId="{63BBD5A8-B276-6D46-BF18-2F09C1C518F4}" srcId="{E4ED9683-7990-C248-8F2F-B72EC0AC5E8A}" destId="{C7E78491-E1EA-D74B-A1C2-0FE79FA9E65C}" srcOrd="3" destOrd="0" parTransId="{B26CB8E2-6E42-074C-A8C3-18442C899B63}" sibTransId="{BED451A5-BA61-7E44-917F-6CE056439F29}"/>
    <dgm:cxn modelId="{FB2137B8-1AB9-6549-B42F-13B4A826FEEA}" type="presOf" srcId="{76D6DDCD-A321-E94D-86CE-752B1D313BB9}" destId="{35ED43A8-641E-0F4D-BB99-D92E4665CD64}" srcOrd="0" destOrd="0" presId="urn:microsoft.com/office/officeart/2005/8/layout/cycle2"/>
    <dgm:cxn modelId="{93DA98C7-DCCD-A046-90A7-72A21C141A47}" type="presOf" srcId="{CEEBE7EE-FB70-574C-9568-E42ECBA7B88A}" destId="{DB2F5E0B-492A-BC44-B2D2-665DA885B69E}" srcOrd="0" destOrd="0" presId="urn:microsoft.com/office/officeart/2005/8/layout/cycle2"/>
    <dgm:cxn modelId="{CB4E4FCA-9438-F243-B0F8-9E95153EA89B}" type="presOf" srcId="{2675EAFD-4CA8-1347-AF9E-D14966DD10E3}" destId="{D257B163-52AD-ED49-A502-48A55E666F2B}" srcOrd="1" destOrd="0" presId="urn:microsoft.com/office/officeart/2005/8/layout/cycle2"/>
    <dgm:cxn modelId="{49F3FFCA-E99F-534E-97F4-FB7039B89722}" type="presOf" srcId="{9EDF8A8C-2085-BA4C-B3DB-FF38A1028751}" destId="{0A7C6797-D1CA-D04D-8A20-D9CE9EB6D7CD}" srcOrd="0" destOrd="0" presId="urn:microsoft.com/office/officeart/2005/8/layout/cycle2"/>
    <dgm:cxn modelId="{875456CC-8191-5748-A8E1-15F5FE9531F5}" type="presOf" srcId="{AD5A3284-CDD2-4D41-9373-5001BDE7288E}" destId="{12A3DDC1-FCB2-5241-BC22-DBC94B3C0CE8}" srcOrd="1" destOrd="0" presId="urn:microsoft.com/office/officeart/2005/8/layout/cycle2"/>
    <dgm:cxn modelId="{631830D3-F894-144F-B288-334700F72307}" type="presOf" srcId="{8BAFC1E4-7DFC-E643-BE2C-3545FFD4B2F0}" destId="{64FA4DCA-4B42-304C-A9E4-8B4EF91C47A9}" srcOrd="1" destOrd="0" presId="urn:microsoft.com/office/officeart/2005/8/layout/cycle2"/>
    <dgm:cxn modelId="{D0FCA5DF-9CCA-434F-8197-3053CC65679E}" type="presOf" srcId="{2675EAFD-4CA8-1347-AF9E-D14966DD10E3}" destId="{F683985F-75D5-E147-8521-45B2433A40FF}" srcOrd="0" destOrd="0" presId="urn:microsoft.com/office/officeart/2005/8/layout/cycle2"/>
    <dgm:cxn modelId="{E7D2AFE0-C1C3-2146-BA75-BA63D85BEE47}" type="presOf" srcId="{BED451A5-BA61-7E44-917F-6CE056439F29}" destId="{888A8536-9F99-0544-9FFD-0051567AF280}" srcOrd="1" destOrd="0" presId="urn:microsoft.com/office/officeart/2005/8/layout/cycle2"/>
    <dgm:cxn modelId="{6AECD3E9-9329-5741-9E5E-2A3CAFEEB86C}" type="presOf" srcId="{C7E78491-E1EA-D74B-A1C2-0FE79FA9E65C}" destId="{5B4908D9-9C3D-7A4A-B92F-4858DBC3A971}" srcOrd="0" destOrd="0" presId="urn:microsoft.com/office/officeart/2005/8/layout/cycle2"/>
    <dgm:cxn modelId="{9A70EEEF-F263-FF41-B994-B410EA1F5280}" type="presOf" srcId="{1B2F3C0F-A316-2042-9751-ACB0214F6498}" destId="{6FD2A503-02EE-2A4F-B9AF-3BE319492A2E}" srcOrd="1" destOrd="0" presId="urn:microsoft.com/office/officeart/2005/8/layout/cycle2"/>
    <dgm:cxn modelId="{06A183F0-C198-B841-BF54-0153DA72109B}" srcId="{E4ED9683-7990-C248-8F2F-B72EC0AC5E8A}" destId="{9EDF8A8C-2085-BA4C-B3DB-FF38A1028751}" srcOrd="0" destOrd="0" parTransId="{6AA80557-8D59-6F40-A6B7-369F903C691B}" sibTransId="{AD5A3284-CDD2-4D41-9373-5001BDE7288E}"/>
    <dgm:cxn modelId="{6D241CAF-90DF-4A40-9802-CEBD5F901300}" type="presParOf" srcId="{D31A3701-B5E2-B043-9D8C-C471885D5921}" destId="{0A7C6797-D1CA-D04D-8A20-D9CE9EB6D7CD}" srcOrd="0" destOrd="0" presId="urn:microsoft.com/office/officeart/2005/8/layout/cycle2"/>
    <dgm:cxn modelId="{27220A84-C5DA-BB4D-8D5D-F8FB8A126D74}" type="presParOf" srcId="{D31A3701-B5E2-B043-9D8C-C471885D5921}" destId="{497FA95F-C8D2-D24D-98C7-E1CAD244FFAF}" srcOrd="1" destOrd="0" presId="urn:microsoft.com/office/officeart/2005/8/layout/cycle2"/>
    <dgm:cxn modelId="{65710B65-E33E-0C41-935D-5FD51D3E13C7}" type="presParOf" srcId="{497FA95F-C8D2-D24D-98C7-E1CAD244FFAF}" destId="{12A3DDC1-FCB2-5241-BC22-DBC94B3C0CE8}" srcOrd="0" destOrd="0" presId="urn:microsoft.com/office/officeart/2005/8/layout/cycle2"/>
    <dgm:cxn modelId="{F6F5FA4C-A8C4-2A4F-896E-912AE610B8E3}" type="presParOf" srcId="{D31A3701-B5E2-B043-9D8C-C471885D5921}" destId="{35ED43A8-641E-0F4D-BB99-D92E4665CD64}" srcOrd="2" destOrd="0" presId="urn:microsoft.com/office/officeart/2005/8/layout/cycle2"/>
    <dgm:cxn modelId="{6090D1CA-1A2F-594D-90D7-7689CE417150}" type="presParOf" srcId="{D31A3701-B5E2-B043-9D8C-C471885D5921}" destId="{4ACF0A9C-5A91-3F4C-A401-1969130F4F61}" srcOrd="3" destOrd="0" presId="urn:microsoft.com/office/officeart/2005/8/layout/cycle2"/>
    <dgm:cxn modelId="{0775DFD2-7967-DB4A-A464-CFAC1262F020}" type="presParOf" srcId="{4ACF0A9C-5A91-3F4C-A401-1969130F4F61}" destId="{64FA4DCA-4B42-304C-A9E4-8B4EF91C47A9}" srcOrd="0" destOrd="0" presId="urn:microsoft.com/office/officeart/2005/8/layout/cycle2"/>
    <dgm:cxn modelId="{64F026E2-31B5-EA45-983D-59C3C1AAEC51}" type="presParOf" srcId="{D31A3701-B5E2-B043-9D8C-C471885D5921}" destId="{DB2F5E0B-492A-BC44-B2D2-665DA885B69E}" srcOrd="4" destOrd="0" presId="urn:microsoft.com/office/officeart/2005/8/layout/cycle2"/>
    <dgm:cxn modelId="{D90D92C3-7137-4F41-A350-5EE709BF1651}" type="presParOf" srcId="{D31A3701-B5E2-B043-9D8C-C471885D5921}" destId="{F683985F-75D5-E147-8521-45B2433A40FF}" srcOrd="5" destOrd="0" presId="urn:microsoft.com/office/officeart/2005/8/layout/cycle2"/>
    <dgm:cxn modelId="{B8BF59EE-405F-B74C-96A9-9FCEBE03F489}" type="presParOf" srcId="{F683985F-75D5-E147-8521-45B2433A40FF}" destId="{D257B163-52AD-ED49-A502-48A55E666F2B}" srcOrd="0" destOrd="0" presId="urn:microsoft.com/office/officeart/2005/8/layout/cycle2"/>
    <dgm:cxn modelId="{425ECC50-B20C-CE4D-BCDE-730B401E1FB4}" type="presParOf" srcId="{D31A3701-B5E2-B043-9D8C-C471885D5921}" destId="{5B4908D9-9C3D-7A4A-B92F-4858DBC3A971}" srcOrd="6" destOrd="0" presId="urn:microsoft.com/office/officeart/2005/8/layout/cycle2"/>
    <dgm:cxn modelId="{E07F4BE1-46D5-6C4A-8B69-9B8C678E4D55}" type="presParOf" srcId="{D31A3701-B5E2-B043-9D8C-C471885D5921}" destId="{D96DD540-D5B1-CD48-9A19-61027180DDDD}" srcOrd="7" destOrd="0" presId="urn:microsoft.com/office/officeart/2005/8/layout/cycle2"/>
    <dgm:cxn modelId="{0B5D656B-4FC7-4543-BB9F-573FFA2A1487}" type="presParOf" srcId="{D96DD540-D5B1-CD48-9A19-61027180DDDD}" destId="{888A8536-9F99-0544-9FFD-0051567AF280}" srcOrd="0" destOrd="0" presId="urn:microsoft.com/office/officeart/2005/8/layout/cycle2"/>
    <dgm:cxn modelId="{A9E87D07-CCC4-C847-92DC-39C908600915}" type="presParOf" srcId="{D31A3701-B5E2-B043-9D8C-C471885D5921}" destId="{E039592F-B7E1-B845-9C7C-9A8E49F9E555}" srcOrd="8" destOrd="0" presId="urn:microsoft.com/office/officeart/2005/8/layout/cycle2"/>
    <dgm:cxn modelId="{23AA5BCD-38E2-814F-B155-DA5A9A05F7FA}" type="presParOf" srcId="{D31A3701-B5E2-B043-9D8C-C471885D5921}" destId="{714839E9-4C7B-DC4D-908A-0E854E92C501}" srcOrd="9" destOrd="0" presId="urn:microsoft.com/office/officeart/2005/8/layout/cycle2"/>
    <dgm:cxn modelId="{6E98BCE3-31FD-1246-89E4-36E1F9C92E51}" type="presParOf" srcId="{714839E9-4C7B-DC4D-908A-0E854E92C501}" destId="{6FD2A503-02EE-2A4F-B9AF-3BE319492A2E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7C6797-D1CA-D04D-8A20-D9CE9EB6D7CD}">
      <dsp:nvSpPr>
        <dsp:cNvPr id="0" name=""/>
        <dsp:cNvSpPr/>
      </dsp:nvSpPr>
      <dsp:spPr>
        <a:xfrm>
          <a:off x="1648829" y="271"/>
          <a:ext cx="830461" cy="830461"/>
        </a:xfrm>
        <a:prstGeom prst="ellipse">
          <a:avLst/>
        </a:prstGeom>
        <a:gradFill rotWithShape="0">
          <a:gsLst>
            <a:gs pos="0">
              <a:srgbClr val="8FC31F"/>
            </a:gs>
            <a:gs pos="80000">
              <a:srgbClr val="7030A0"/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创作</a:t>
          </a:r>
        </a:p>
      </dsp:txBody>
      <dsp:txXfrm>
        <a:off x="1770447" y="121889"/>
        <a:ext cx="587225" cy="587225"/>
      </dsp:txXfrm>
    </dsp:sp>
    <dsp:sp modelId="{497FA95F-C8D2-D24D-98C7-E1CAD244FFAF}">
      <dsp:nvSpPr>
        <dsp:cNvPr id="0" name=""/>
        <dsp:cNvSpPr/>
      </dsp:nvSpPr>
      <dsp:spPr>
        <a:xfrm rot="2160000">
          <a:off x="2453221" y="638569"/>
          <a:ext cx="221502" cy="280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700" kern="1200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sp:txBody>
      <dsp:txXfrm>
        <a:off x="2459567" y="675096"/>
        <a:ext cx="155051" cy="168168"/>
      </dsp:txXfrm>
    </dsp:sp>
    <dsp:sp modelId="{35ED43A8-641E-0F4D-BB99-D92E4665CD64}">
      <dsp:nvSpPr>
        <dsp:cNvPr id="0" name=""/>
        <dsp:cNvSpPr/>
      </dsp:nvSpPr>
      <dsp:spPr>
        <a:xfrm>
          <a:off x="2658798" y="734057"/>
          <a:ext cx="830461" cy="83046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生产</a:t>
          </a:r>
        </a:p>
      </dsp:txBody>
      <dsp:txXfrm>
        <a:off x="2780416" y="855675"/>
        <a:ext cx="587225" cy="587225"/>
      </dsp:txXfrm>
    </dsp:sp>
    <dsp:sp modelId="{4ACF0A9C-5A91-3F4C-A401-1969130F4F61}">
      <dsp:nvSpPr>
        <dsp:cNvPr id="0" name=""/>
        <dsp:cNvSpPr/>
      </dsp:nvSpPr>
      <dsp:spPr>
        <a:xfrm rot="6480000">
          <a:off x="2772328" y="1596830"/>
          <a:ext cx="221502" cy="280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700" kern="1200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sp:txBody>
      <dsp:txXfrm rot="10800000">
        <a:off x="2815821" y="1621287"/>
        <a:ext cx="155051" cy="168168"/>
      </dsp:txXfrm>
    </dsp:sp>
    <dsp:sp modelId="{DB2F5E0B-492A-BC44-B2D2-665DA885B69E}">
      <dsp:nvSpPr>
        <dsp:cNvPr id="0" name=""/>
        <dsp:cNvSpPr/>
      </dsp:nvSpPr>
      <dsp:spPr>
        <a:xfrm>
          <a:off x="2273024" y="1921346"/>
          <a:ext cx="830461" cy="83046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分发</a:t>
          </a:r>
        </a:p>
      </dsp:txBody>
      <dsp:txXfrm>
        <a:off x="2394642" y="2042964"/>
        <a:ext cx="587225" cy="587225"/>
      </dsp:txXfrm>
    </dsp:sp>
    <dsp:sp modelId="{F683985F-75D5-E147-8521-45B2433A40FF}">
      <dsp:nvSpPr>
        <dsp:cNvPr id="0" name=""/>
        <dsp:cNvSpPr/>
      </dsp:nvSpPr>
      <dsp:spPr>
        <a:xfrm rot="10800000">
          <a:off x="1959577" y="2196437"/>
          <a:ext cx="221502" cy="280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700" kern="1200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sp:txBody>
      <dsp:txXfrm rot="10800000">
        <a:off x="2026028" y="2252493"/>
        <a:ext cx="155051" cy="168168"/>
      </dsp:txXfrm>
    </dsp:sp>
    <dsp:sp modelId="{5B4908D9-9C3D-7A4A-B92F-4858DBC3A971}">
      <dsp:nvSpPr>
        <dsp:cNvPr id="0" name=""/>
        <dsp:cNvSpPr/>
      </dsp:nvSpPr>
      <dsp:spPr>
        <a:xfrm>
          <a:off x="1024633" y="1921346"/>
          <a:ext cx="830461" cy="83046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营销</a:t>
          </a:r>
        </a:p>
      </dsp:txBody>
      <dsp:txXfrm>
        <a:off x="1146251" y="2042964"/>
        <a:ext cx="587225" cy="587225"/>
      </dsp:txXfrm>
    </dsp:sp>
    <dsp:sp modelId="{D96DD540-D5B1-CD48-9A19-61027180DDDD}">
      <dsp:nvSpPr>
        <dsp:cNvPr id="0" name=""/>
        <dsp:cNvSpPr/>
      </dsp:nvSpPr>
      <dsp:spPr>
        <a:xfrm rot="15120000">
          <a:off x="1138163" y="1608754"/>
          <a:ext cx="221502" cy="280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700" kern="1200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sp:txBody>
      <dsp:txXfrm rot="10800000">
        <a:off x="1181656" y="1696409"/>
        <a:ext cx="155051" cy="168168"/>
      </dsp:txXfrm>
    </dsp:sp>
    <dsp:sp modelId="{E039592F-B7E1-B845-9C7C-9A8E49F9E555}">
      <dsp:nvSpPr>
        <dsp:cNvPr id="0" name=""/>
        <dsp:cNvSpPr/>
      </dsp:nvSpPr>
      <dsp:spPr>
        <a:xfrm>
          <a:off x="638860" y="734057"/>
          <a:ext cx="830461" cy="83046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rPr>
            <a:t>消费</a:t>
          </a:r>
        </a:p>
      </dsp:txBody>
      <dsp:txXfrm>
        <a:off x="760478" y="855675"/>
        <a:ext cx="587225" cy="587225"/>
      </dsp:txXfrm>
    </dsp:sp>
    <dsp:sp modelId="{714839E9-4C7B-DC4D-908A-0E854E92C501}">
      <dsp:nvSpPr>
        <dsp:cNvPr id="0" name=""/>
        <dsp:cNvSpPr/>
      </dsp:nvSpPr>
      <dsp:spPr>
        <a:xfrm rot="19440000">
          <a:off x="1443252" y="645939"/>
          <a:ext cx="221502" cy="2802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700" kern="1200">
            <a:solidFill>
              <a:srgbClr val="FFC000"/>
            </a:solidFill>
            <a:latin typeface="PingFang SC" charset="-122"/>
            <a:ea typeface="PingFang SC" charset="-122"/>
            <a:cs typeface="PingFang SC" charset="-122"/>
          </a:endParaRPr>
        </a:p>
      </dsp:txBody>
      <dsp:txXfrm>
        <a:off x="1449598" y="721524"/>
        <a:ext cx="155051" cy="1681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8E395-5B39-49C6-9E42-6E61D338186D}" type="datetimeFigureOut">
              <a:rPr lang="zh-CN" altLang="en-US" smtClean="0"/>
              <a:t>2017/4/28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8F5274-F4FF-44CE-AB7C-BB0E9BB51B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377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png>
</file>

<file path=ppt/media/image16.png>
</file>

<file path=ppt/media/image17.png>
</file>

<file path=ppt/media/image18.png>
</file>

<file path=ppt/media/image19.tiff>
</file>

<file path=ppt/media/image2.jpeg>
</file>

<file path=ppt/media/image20.tiff>
</file>

<file path=ppt/media/image21.png>
</file>

<file path=ppt/media/image22.png>
</file>

<file path=ppt/media/image23.png>
</file>

<file path=ppt/media/image24.tiff>
</file>

<file path=ppt/media/image25.png>
</file>

<file path=ppt/media/image26.png>
</file>

<file path=ppt/media/image27.jpeg>
</file>

<file path=ppt/media/image28.png>
</file>

<file path=ppt/media/image29.tiff>
</file>

<file path=ppt/media/image3.jpeg>
</file>

<file path=ppt/media/image30.png>
</file>

<file path=ppt/media/image4.jpeg>
</file>

<file path=ppt/media/image5.png>
</file>

<file path=ppt/media/image6.tiff>
</file>

<file path=ppt/media/image7.tiff>
</file>

<file path=ppt/media/image8.tiff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047C7-5719-499B-863C-38F90E72BFFD}" type="datetimeFigureOut">
              <a:rPr lang="zh-CN" altLang="en-US" smtClean="0"/>
              <a:t>2017/4/28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1F17C-E28F-495F-ADC7-F58DBF2FF3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517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186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997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588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1F17C-E28F-495F-ADC7-F58DBF2FF38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0964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 hasCustomPrompt="1"/>
          </p:nvPr>
        </p:nvSpPr>
        <p:spPr>
          <a:xfrm>
            <a:off x="251645" y="3219822"/>
            <a:ext cx="6912768" cy="569218"/>
          </a:xfrm>
        </p:spPr>
        <p:txBody>
          <a:bodyPr>
            <a:noAutofit/>
          </a:bodyPr>
          <a:lstStyle>
            <a:lvl1pPr algn="l">
              <a:defRPr sz="3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示意主标题文字（</a:t>
            </a:r>
            <a:r>
              <a:rPr lang="en-US" altLang="zh-CN" dirty="0"/>
              <a:t>38</a:t>
            </a:r>
            <a:r>
              <a:rPr lang="zh-CN" altLang="en-US" dirty="0"/>
              <a:t>号粗字）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251520" y="3939902"/>
            <a:ext cx="6912893" cy="505222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示意副标题文字（</a:t>
            </a:r>
            <a:r>
              <a:rPr lang="en-US" altLang="zh-CN" dirty="0"/>
              <a:t>28</a:t>
            </a:r>
            <a:r>
              <a:rPr lang="zh-CN" altLang="en-US" dirty="0"/>
              <a:t>号细字）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1520" y="195486"/>
            <a:ext cx="8640960" cy="493563"/>
          </a:xfrm>
        </p:spPr>
        <p:txBody>
          <a:bodyPr>
            <a:noAutofit/>
          </a:bodyPr>
          <a:lstStyle>
            <a:lvl1pPr algn="l">
              <a:defRPr sz="28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内页标题微软雅黑</a:t>
            </a:r>
            <a:r>
              <a:rPr lang="en-US" altLang="zh-CN" dirty="0"/>
              <a:t>28</a:t>
            </a:r>
            <a:r>
              <a:rPr lang="zh-CN" altLang="en-US" dirty="0"/>
              <a:t>号字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251520" y="915566"/>
            <a:ext cx="8640960" cy="3672408"/>
          </a:xfrm>
        </p:spPr>
        <p:txBody>
          <a:bodyPr>
            <a:normAutofit/>
          </a:bodyPr>
          <a:lstStyle>
            <a:lvl1pPr marL="182880" indent="-182880">
              <a:buSzPct val="100000"/>
              <a:buFont typeface="Arial" panose="020B0604020202020204" pitchFamily="34" charset="0"/>
              <a:buChar char="•"/>
              <a:defRPr kumimoji="0" lang="en-US" altLang="zh-CN" sz="24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buChar char="•"/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buChar char="•"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正文</a:t>
            </a:r>
            <a:r>
              <a:rPr lang="en-US" altLang="zh-CN" dirty="0"/>
              <a:t>-</a:t>
            </a:r>
            <a:r>
              <a:rPr lang="zh-CN" altLang="en-US" dirty="0"/>
              <a:t>微软雅黑</a:t>
            </a:r>
            <a:r>
              <a:rPr lang="en-US" altLang="zh-CN" dirty="0"/>
              <a:t>24</a:t>
            </a:r>
            <a:r>
              <a:rPr lang="zh-CN" altLang="en-US" dirty="0"/>
              <a:t>号字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垂直排列标题与文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/>
          <a:p>
            <a:fld id="{6ACA8365-4DC5-4C0E-B3CE-8CC9678B04FD}" type="datetimeFigureOut">
              <a:rPr lang="zh-CN" altLang="en-US" smtClean="0"/>
              <a:t>2017/4/28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/>
          <a:p>
            <a:fld id="{AFFCAC5E-200A-49CB-BA4A-B8E01BA71B1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pic>
        <p:nvPicPr>
          <p:cNvPr id="3074" name="Picture 2" descr="C:\Users\xupeng\Desktop\150921_爱奇艺_品牌_PPT模板-08.jpg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-1"/>
            <a:ext cx="9144000" cy="5144839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7.jpe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openxmlformats.org/officeDocument/2006/relationships/image" Target="../media/image12.png"/><Relationship Id="rId3" Type="http://schemas.microsoft.com/office/2007/relationships/media" Target="../media/media2.mp4"/><Relationship Id="rId7" Type="http://schemas.microsoft.com/office/2007/relationships/media" Target="../media/media4.mp4"/><Relationship Id="rId12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0.png"/><Relationship Id="rId5" Type="http://schemas.microsoft.com/office/2007/relationships/media" Target="../media/media3.mp4"/><Relationship Id="rId10" Type="http://schemas.openxmlformats.org/officeDocument/2006/relationships/image" Target="../media/image9.png"/><Relationship Id="rId4" Type="http://schemas.openxmlformats.org/officeDocument/2006/relationships/video" Target="../media/media2.mp4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503040" y="826573"/>
            <a:ext cx="8640960" cy="189064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4400" dirty="0" err="1">
                <a:solidFill>
                  <a:srgbClr val="8FC31F"/>
                </a:solidFill>
              </a:rPr>
              <a:t>AI</a:t>
            </a:r>
            <a:r>
              <a:rPr lang="en-US" altLang="zh-CN" sz="4400" dirty="0" err="1"/>
              <a:t>@IQiYi</a:t>
            </a:r>
            <a:br>
              <a:rPr lang="en-US" altLang="zh-CN" sz="4400" dirty="0"/>
            </a:br>
            <a:r>
              <a:rPr lang="zh-CN" altLang="en-US" sz="1800" dirty="0"/>
              <a:t>李典</a:t>
            </a:r>
            <a:br>
              <a:rPr lang="zh-CN" altLang="en-US" dirty="0"/>
            </a:br>
            <a:br>
              <a:rPr lang="en-US" altLang="zh-CN" dirty="0"/>
            </a:br>
            <a:r>
              <a:rPr lang="en-US" altLang="zh-CN" dirty="0"/>
              <a:t>                  </a:t>
            </a:r>
            <a:endParaRPr lang="zh-CN" altLang="en-US" sz="2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内容平台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691680" y="1207864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内容分发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686248" y="1881239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内容变现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429222" y="2554614"/>
            <a:ext cx="181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粉丝管理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429222" y="3227989"/>
            <a:ext cx="181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内容保护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650244" y="3939902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内容创作</a:t>
            </a:r>
          </a:p>
        </p:txBody>
      </p:sp>
      <p:cxnSp>
        <p:nvCxnSpPr>
          <p:cNvPr id="5" name="直线连接符 4"/>
          <p:cNvCxnSpPr>
            <a:stCxn id="3" idx="3"/>
          </p:cNvCxnSpPr>
          <p:nvPr/>
        </p:nvCxnSpPr>
        <p:spPr>
          <a:xfrm>
            <a:off x="2987824" y="1392530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563888" y="1207864"/>
            <a:ext cx="496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曝光量、观看数、观看质量</a:t>
            </a:r>
          </a:p>
        </p:txBody>
      </p:sp>
      <p:cxnSp>
        <p:nvCxnSpPr>
          <p:cNvPr id="23" name="直线连接符 22"/>
          <p:cNvCxnSpPr/>
          <p:nvPr/>
        </p:nvCxnSpPr>
        <p:spPr>
          <a:xfrm>
            <a:off x="2987824" y="2067694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3563888" y="1881239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分成收入、分成模式、</a:t>
            </a:r>
            <a:r>
              <a:rPr kumimoji="1" lang="mr-IN" altLang="zh-CN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…</a:t>
            </a:r>
            <a:endParaRPr kumimoji="1" lang="zh-CN" altLang="en-US">
              <a:solidFill>
                <a:srgbClr val="8FC31F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cxnSp>
        <p:nvCxnSpPr>
          <p:cNvPr id="25" name="直线连接符 24"/>
          <p:cNvCxnSpPr/>
          <p:nvPr/>
        </p:nvCxnSpPr>
        <p:spPr>
          <a:xfrm>
            <a:off x="2987824" y="2741069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3563888" y="2554614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人群分析、活动分析、</a:t>
            </a:r>
            <a:r>
              <a:rPr kumimoji="1" lang="mr-IN" altLang="zh-CN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…</a:t>
            </a:r>
            <a:endParaRPr kumimoji="1" lang="zh-CN" altLang="en-US">
              <a:solidFill>
                <a:srgbClr val="8FC31F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cxnSp>
        <p:nvCxnSpPr>
          <p:cNvPr id="27" name="直线连接符 26"/>
          <p:cNvCxnSpPr/>
          <p:nvPr/>
        </p:nvCxnSpPr>
        <p:spPr>
          <a:xfrm>
            <a:off x="2987824" y="3414444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3563888" y="3227989"/>
            <a:ext cx="352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保护原创、压制搬运工、</a:t>
            </a:r>
            <a:r>
              <a:rPr kumimoji="1" lang="mr-IN" altLang="zh-CN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…</a:t>
            </a:r>
            <a:endParaRPr kumimoji="1" lang="zh-CN" altLang="en-US">
              <a:solidFill>
                <a:srgbClr val="8FC31F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cxnSp>
        <p:nvCxnSpPr>
          <p:cNvPr id="29" name="直线连接符 28"/>
          <p:cNvCxnSpPr/>
          <p:nvPr/>
        </p:nvCxnSpPr>
        <p:spPr>
          <a:xfrm>
            <a:off x="2987824" y="4126357"/>
            <a:ext cx="4320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563888" y="3939902"/>
            <a:ext cx="518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内容辅助创作、内容热点分析、</a:t>
            </a:r>
            <a:r>
              <a:rPr kumimoji="1" lang="mr-IN" altLang="zh-CN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…</a:t>
            </a:r>
            <a:endParaRPr kumimoji="1" lang="zh-CN" altLang="en-US">
              <a:solidFill>
                <a:srgbClr val="8FC31F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3497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en-US" altLang="zh-CN"/>
              <a:t>BI</a:t>
            </a:r>
            <a:r>
              <a:rPr kumimoji="1" lang="zh-CN" altLang="en-US"/>
              <a:t>应用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11560" y="1103714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</a:t>
            </a:r>
            <a:r>
              <a:rPr kumimoji="1" lang="zh-CN" altLang="en-US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CN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Example</a:t>
            </a:r>
            <a:r>
              <a:rPr kumimoji="1" lang="zh-CN" altLang="en-US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611560" y="1670486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电影票房预测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11560" y="2183834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电影、电视剧</a:t>
            </a:r>
            <a:r>
              <a:rPr kumimoji="1" lang="en-US" altLang="zh-CN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vv</a:t>
            </a:r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预测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11560" y="2697182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广告收入预测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11560" y="3210530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会员收入预测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716016" y="110817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</a:rPr>
              <a:t>UAA</a:t>
            </a:r>
            <a:r>
              <a:rPr kumimoji="1" lang="zh-CN" altLang="en-US">
                <a:solidFill>
                  <a:srgbClr val="FFC000"/>
                </a:solidFill>
              </a:rPr>
              <a:t> </a:t>
            </a:r>
            <a:r>
              <a:rPr kumimoji="1" lang="en-US" altLang="zh-CN">
                <a:solidFill>
                  <a:srgbClr val="FFC000"/>
                </a:solidFill>
              </a:rPr>
              <a:t>Example</a:t>
            </a:r>
            <a:r>
              <a:rPr kumimoji="1" lang="zh-CN" altLang="en-US">
                <a:solidFill>
                  <a:srgbClr val="FFC000"/>
                </a:solidFill>
              </a:rPr>
              <a:t>：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4716016" y="1670486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用户喜好分析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4716016" y="2183834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用户地域分析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4716016" y="2697182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用户年龄分析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4716016" y="3210530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用户职业分析</a:t>
            </a:r>
          </a:p>
        </p:txBody>
      </p:sp>
    </p:spTree>
    <p:extLst>
      <p:ext uri="{BB962C8B-B14F-4D97-AF65-F5344CB8AC3E}">
        <p14:creationId xmlns:p14="http://schemas.microsoft.com/office/powerpoint/2010/main" val="1209676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en-US" altLang="zh-CN"/>
              <a:t>NLP</a:t>
            </a:r>
            <a:r>
              <a:rPr kumimoji="1" lang="zh-CN" altLang="en-US"/>
              <a:t>应用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11560" y="1113006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</a:rPr>
              <a:t>NLP</a:t>
            </a:r>
            <a:r>
              <a:rPr kumimoji="1" lang="zh-CN" altLang="en-US">
                <a:solidFill>
                  <a:srgbClr val="FFC000"/>
                </a:solidFill>
              </a:rPr>
              <a:t> </a:t>
            </a:r>
            <a:r>
              <a:rPr kumimoji="1" lang="en-US" altLang="zh-CN">
                <a:solidFill>
                  <a:srgbClr val="FFC000"/>
                </a:solidFill>
              </a:rPr>
              <a:t>Examples</a:t>
            </a:r>
            <a:r>
              <a:rPr kumimoji="1" lang="zh-CN" altLang="en-US">
                <a:solidFill>
                  <a:srgbClr val="FFC000"/>
                </a:solidFill>
              </a:rPr>
              <a:t>：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611560" y="1679778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语义搜索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11560" y="2193126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知识图谱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11560" y="2706474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情感分析</a:t>
            </a:r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168" y="999819"/>
            <a:ext cx="2501545" cy="34133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3808" y="2611870"/>
            <a:ext cx="2694320" cy="180125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0024" y="999819"/>
            <a:ext cx="2701889" cy="12941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2" name="文本框 41"/>
          <p:cNvSpPr txBox="1"/>
          <p:nvPr/>
        </p:nvSpPr>
        <p:spPr>
          <a:xfrm>
            <a:off x="611103" y="3219822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违规检测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11103" y="3733170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智能客服</a:t>
            </a:r>
          </a:p>
        </p:txBody>
      </p:sp>
    </p:spTree>
    <p:extLst>
      <p:ext uri="{BB962C8B-B14F-4D97-AF65-F5344CB8AC3E}">
        <p14:creationId xmlns:p14="http://schemas.microsoft.com/office/powerpoint/2010/main" val="180825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视频压缩应用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11560" y="1113006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</a:rPr>
              <a:t>Video</a:t>
            </a:r>
            <a:r>
              <a:rPr kumimoji="1" lang="zh-CN" altLang="en-US">
                <a:solidFill>
                  <a:srgbClr val="FFC000"/>
                </a:solidFill>
              </a:rPr>
              <a:t> </a:t>
            </a:r>
            <a:r>
              <a:rPr kumimoji="1" lang="en-US" altLang="zh-CN">
                <a:solidFill>
                  <a:srgbClr val="FFC000"/>
                </a:solidFill>
              </a:rPr>
              <a:t>Compression</a:t>
            </a:r>
            <a:r>
              <a:rPr kumimoji="1" lang="zh-CN" altLang="en-US">
                <a:solidFill>
                  <a:srgbClr val="FFC000"/>
                </a:solidFill>
              </a:rPr>
              <a:t>：</a:t>
            </a:r>
          </a:p>
        </p:txBody>
      </p:sp>
      <p:sp>
        <p:nvSpPr>
          <p:cNvPr id="7" name="矩形 6"/>
          <p:cNvSpPr/>
          <p:nvPr/>
        </p:nvSpPr>
        <p:spPr>
          <a:xfrm>
            <a:off x="203052" y="1707654"/>
            <a:ext cx="1008112" cy="576064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变换</a:t>
            </a:r>
          </a:p>
        </p:txBody>
      </p:sp>
      <p:sp>
        <p:nvSpPr>
          <p:cNvPr id="17" name="矩形 16"/>
          <p:cNvSpPr/>
          <p:nvPr/>
        </p:nvSpPr>
        <p:spPr>
          <a:xfrm>
            <a:off x="1499196" y="1707654"/>
            <a:ext cx="1008112" cy="576064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量化</a:t>
            </a:r>
          </a:p>
        </p:txBody>
      </p:sp>
      <p:sp>
        <p:nvSpPr>
          <p:cNvPr id="18" name="矩形 17"/>
          <p:cNvSpPr/>
          <p:nvPr/>
        </p:nvSpPr>
        <p:spPr>
          <a:xfrm>
            <a:off x="2771800" y="1707654"/>
            <a:ext cx="1008112" cy="576064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编码</a:t>
            </a:r>
          </a:p>
        </p:txBody>
      </p:sp>
      <p:sp>
        <p:nvSpPr>
          <p:cNvPr id="19" name="矩形 18"/>
          <p:cNvSpPr/>
          <p:nvPr/>
        </p:nvSpPr>
        <p:spPr>
          <a:xfrm>
            <a:off x="2771800" y="2862184"/>
            <a:ext cx="1008112" cy="57606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反编码</a:t>
            </a:r>
          </a:p>
        </p:txBody>
      </p:sp>
      <p:sp>
        <p:nvSpPr>
          <p:cNvPr id="20" name="矩形 19"/>
          <p:cNvSpPr/>
          <p:nvPr/>
        </p:nvSpPr>
        <p:spPr>
          <a:xfrm>
            <a:off x="1475656" y="2862184"/>
            <a:ext cx="1008112" cy="57606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反量化</a:t>
            </a:r>
          </a:p>
        </p:txBody>
      </p:sp>
      <p:sp>
        <p:nvSpPr>
          <p:cNvPr id="21" name="矩形 20"/>
          <p:cNvSpPr/>
          <p:nvPr/>
        </p:nvSpPr>
        <p:spPr>
          <a:xfrm>
            <a:off x="203052" y="2861509"/>
            <a:ext cx="1008112" cy="57606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反变换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1720" y="1482338"/>
            <a:ext cx="2257983" cy="225798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4232" y="591463"/>
            <a:ext cx="2805366" cy="4541441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572000" y="4011910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小波变换</a:t>
            </a:r>
          </a:p>
        </p:txBody>
      </p:sp>
    </p:spTree>
    <p:extLst>
      <p:ext uri="{BB962C8B-B14F-4D97-AF65-F5344CB8AC3E}">
        <p14:creationId xmlns:p14="http://schemas.microsoft.com/office/powerpoint/2010/main" val="2009533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多媒体分析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1560" y="915566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MMA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kumimoji="1" lang="en-US" altLang="zh-CN">
                <a:solidFill>
                  <a:srgbClr val="92D050"/>
                </a:solidFill>
                <a:latin typeface="PingFang SC" charset="-122"/>
                <a:ea typeface="PingFang SC" charset="-122"/>
                <a:cs typeface="PingFang SC" charset="-122"/>
              </a:rPr>
              <a:t>ME</a:t>
            </a:r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)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</a:p>
        </p:txBody>
      </p:sp>
      <p:sp>
        <p:nvSpPr>
          <p:cNvPr id="9" name="矩形 8"/>
          <p:cNvSpPr/>
          <p:nvPr/>
        </p:nvSpPr>
        <p:spPr>
          <a:xfrm>
            <a:off x="1475656" y="1491630"/>
            <a:ext cx="1447882" cy="1541692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内容发现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3"/>
          <p:cNvGrpSpPr/>
          <p:nvPr/>
        </p:nvGrpSpPr>
        <p:grpSpPr>
          <a:xfrm>
            <a:off x="4455223" y="1491631"/>
            <a:ext cx="752702" cy="1541692"/>
            <a:chOff x="3971042" y="1665674"/>
            <a:chExt cx="1201914" cy="865856"/>
          </a:xfrm>
          <a:solidFill>
            <a:schemeClr val="accent5">
              <a:lumMod val="75000"/>
            </a:schemeClr>
          </a:solidFill>
        </p:grpSpPr>
        <p:sp>
          <p:nvSpPr>
            <p:cNvPr id="11" name="矩形 10"/>
            <p:cNvSpPr/>
            <p:nvPr/>
          </p:nvSpPr>
          <p:spPr>
            <a:xfrm>
              <a:off x="3971043" y="1665674"/>
              <a:ext cx="1201913" cy="2880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3971042" y="2243498"/>
              <a:ext cx="1201913" cy="2880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运营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3971043" y="1955466"/>
              <a:ext cx="1201913" cy="288032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商业</a:t>
              </a:r>
            </a:p>
          </p:txBody>
        </p:sp>
      </p:grpSp>
      <p:sp>
        <p:nvSpPr>
          <p:cNvPr id="14" name="矩形 13"/>
          <p:cNvSpPr/>
          <p:nvPr/>
        </p:nvSpPr>
        <p:spPr>
          <a:xfrm>
            <a:off x="1475656" y="3177338"/>
            <a:ext cx="1447882" cy="154169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内容创作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4455223" y="3177338"/>
            <a:ext cx="752702" cy="1541692"/>
            <a:chOff x="3971042" y="1665674"/>
            <a:chExt cx="1201914" cy="870280"/>
          </a:xfrm>
          <a:gradFill flip="none" rotWithShape="1">
            <a:gsLst>
              <a:gs pos="0">
                <a:srgbClr val="FF9900">
                  <a:shade val="30000"/>
                  <a:satMod val="115000"/>
                </a:srgbClr>
              </a:gs>
              <a:gs pos="50000">
                <a:srgbClr val="FF9900">
                  <a:shade val="67500"/>
                  <a:satMod val="115000"/>
                </a:srgbClr>
              </a:gs>
              <a:gs pos="100000">
                <a:srgbClr val="FF9900">
                  <a:shade val="100000"/>
                  <a:satMod val="115000"/>
                </a:srgbClr>
              </a:gs>
            </a:gsLst>
            <a:lin ang="16200000" scaled="1"/>
            <a:tileRect/>
          </a:gradFill>
        </p:grpSpPr>
        <p:sp>
          <p:nvSpPr>
            <p:cNvPr id="16" name="矩形 15"/>
            <p:cNvSpPr/>
            <p:nvPr/>
          </p:nvSpPr>
          <p:spPr>
            <a:xfrm>
              <a:off x="3971043" y="1665674"/>
              <a:ext cx="1201913" cy="288032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3971042" y="2247922"/>
              <a:ext cx="1201912" cy="288032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>
                  <a:latin typeface="微软雅黑" panose="020B0503020204020204" pitchFamily="34" charset="-122"/>
                  <a:ea typeface="微软雅黑" panose="020B0503020204020204" pitchFamily="34" charset="-122"/>
                </a:rPr>
                <a:t>机器人</a:t>
              </a:r>
              <a:endPara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3971044" y="1955466"/>
              <a:ext cx="1201912" cy="288032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专业</a:t>
              </a:r>
            </a:p>
          </p:txBody>
        </p:sp>
      </p:grpSp>
      <p:sp>
        <p:nvSpPr>
          <p:cNvPr id="19" name="矩形 18"/>
          <p:cNvSpPr/>
          <p:nvPr/>
        </p:nvSpPr>
        <p:spPr>
          <a:xfrm>
            <a:off x="6739608" y="1491631"/>
            <a:ext cx="1031999" cy="48991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智能推荐</a:t>
            </a:r>
          </a:p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看点搜索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739610" y="1989985"/>
            <a:ext cx="1031998" cy="524232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剧情广告</a:t>
            </a:r>
          </a:p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随视购广告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40619" y="2523655"/>
            <a:ext cx="1030988" cy="509668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内容编目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内容审核</a:t>
            </a:r>
          </a:p>
        </p:txBody>
      </p:sp>
      <p:sp>
        <p:nvSpPr>
          <p:cNvPr id="22" name="矩形 21"/>
          <p:cNvSpPr/>
          <p:nvPr/>
        </p:nvSpPr>
        <p:spPr>
          <a:xfrm>
            <a:off x="6743832" y="3177339"/>
            <a:ext cx="1027776" cy="51285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娱乐创作</a:t>
            </a:r>
          </a:p>
        </p:txBody>
      </p:sp>
      <p:sp>
        <p:nvSpPr>
          <p:cNvPr id="23" name="矩形 22"/>
          <p:cNvSpPr/>
          <p:nvPr/>
        </p:nvSpPr>
        <p:spPr>
          <a:xfrm>
            <a:off x="6739608" y="3701203"/>
            <a:ext cx="1031999" cy="51285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智能特效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739608" y="4206178"/>
            <a:ext cx="1032000" cy="51285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自动剪辑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自动拼接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智能特效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84835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目标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11560" y="915566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MMA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</a:p>
        </p:txBody>
      </p:sp>
      <p:sp>
        <p:nvSpPr>
          <p:cNvPr id="9" name="矩形 8"/>
          <p:cNvSpPr/>
          <p:nvPr/>
        </p:nvSpPr>
        <p:spPr>
          <a:xfrm>
            <a:off x="2548054" y="1318090"/>
            <a:ext cx="1447882" cy="1541692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内容发现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212350" y="1304106"/>
            <a:ext cx="1447882" cy="1569660"/>
          </a:xfrm>
          <a:prstGeom prst="rect">
            <a:avLst/>
          </a:prstGeom>
          <a:noFill/>
          <a:ln w="31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每个镜头中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什么人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带着什么心情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在什么环境下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做了什么事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</a:rPr>
              <a:t>谈什么话题</a:t>
            </a:r>
            <a:endParaRPr 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548054" y="3075806"/>
            <a:ext cx="1447882" cy="1541692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内容创作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12350" y="3308043"/>
            <a:ext cx="1447882" cy="1077218"/>
          </a:xfrm>
          <a:prstGeom prst="rect">
            <a:avLst/>
          </a:prstGeom>
          <a:noFill/>
          <a:ln w="3175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人人当演员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人人当导演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人人是艺术家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也是艺术家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53665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视频理解</a:t>
            </a:r>
            <a:r>
              <a:rPr kumimoji="1" lang="en-US" altLang="zh-CN"/>
              <a:t>-</a:t>
            </a:r>
            <a:r>
              <a:rPr kumimoji="1" lang="zh-CN" altLang="en-US"/>
              <a:t>应用</a:t>
            </a:r>
            <a:r>
              <a:rPr kumimoji="1" lang="en-US" altLang="zh-CN"/>
              <a:t>1</a:t>
            </a:r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11560" y="915566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MMA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Examples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</a:p>
        </p:txBody>
      </p:sp>
      <p:sp>
        <p:nvSpPr>
          <p:cNvPr id="10" name="矩形 9"/>
          <p:cNvSpPr/>
          <p:nvPr/>
        </p:nvSpPr>
        <p:spPr>
          <a:xfrm>
            <a:off x="611560" y="2547495"/>
            <a:ext cx="1625738" cy="396915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随视购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158527"/>
            <a:ext cx="4176464" cy="1905490"/>
          </a:xfrm>
          <a:prstGeom prst="rect">
            <a:avLst/>
          </a:prstGeom>
        </p:spPr>
      </p:pic>
      <p:grpSp>
        <p:nvGrpSpPr>
          <p:cNvPr id="13" name="组合 10"/>
          <p:cNvGrpSpPr/>
          <p:nvPr/>
        </p:nvGrpSpPr>
        <p:grpSpPr>
          <a:xfrm>
            <a:off x="3347864" y="3064016"/>
            <a:ext cx="4176464" cy="2079483"/>
            <a:chOff x="2234928" y="1955415"/>
            <a:chExt cx="5977582" cy="2643192"/>
          </a:xfrm>
        </p:grpSpPr>
        <p:pic>
          <p:nvPicPr>
            <p:cNvPr id="15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4928" y="1955415"/>
              <a:ext cx="5977582" cy="264319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矩形 15"/>
            <p:cNvSpPr/>
            <p:nvPr/>
          </p:nvSpPr>
          <p:spPr>
            <a:xfrm>
              <a:off x="3942809" y="2480699"/>
              <a:ext cx="1252450" cy="1368153"/>
            </a:xfrm>
            <a:prstGeom prst="rect">
              <a:avLst/>
            </a:prstGeom>
            <a:noFill/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25991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视频理解</a:t>
            </a:r>
            <a:r>
              <a:rPr kumimoji="1" lang="en-US" altLang="zh-CN"/>
              <a:t>-</a:t>
            </a:r>
            <a:r>
              <a:rPr kumimoji="1" lang="zh-CN" altLang="en-US"/>
              <a:t>应用</a:t>
            </a:r>
            <a:r>
              <a:rPr kumimoji="1" lang="en-US" altLang="zh-CN"/>
              <a:t>2</a:t>
            </a:r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31528" y="2523534"/>
            <a:ext cx="1625738" cy="396915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剧情广告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11560" y="915566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MMA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Examples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48" y="1330390"/>
            <a:ext cx="4964733" cy="278320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088" y="3507854"/>
            <a:ext cx="964592" cy="45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1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视频理解</a:t>
            </a:r>
            <a:r>
              <a:rPr kumimoji="1" lang="en-US" altLang="zh-CN"/>
              <a:t>-</a:t>
            </a:r>
            <a:r>
              <a:rPr kumimoji="1" lang="zh-CN" altLang="en-US"/>
              <a:t>应用</a:t>
            </a:r>
            <a:r>
              <a:rPr kumimoji="1" lang="en-US" altLang="zh-CN"/>
              <a:t>4</a:t>
            </a:r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11560" y="2678891"/>
            <a:ext cx="1625738" cy="39691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视频标签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11560" y="915566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MMA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Examples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</a:p>
        </p:txBody>
      </p:sp>
      <p:pic>
        <p:nvPicPr>
          <p:cNvPr id="4" name="智能标签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19873" y="1526764"/>
            <a:ext cx="4752528" cy="272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63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视频生成</a:t>
            </a:r>
            <a:r>
              <a:rPr kumimoji="1" lang="en-US" altLang="zh-CN"/>
              <a:t>-</a:t>
            </a:r>
            <a:r>
              <a:rPr kumimoji="1" lang="zh-CN" altLang="en-US"/>
              <a:t>应用</a:t>
            </a:r>
            <a:r>
              <a:rPr kumimoji="1" lang="en-US" altLang="zh-CN"/>
              <a:t>1</a:t>
            </a:r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11560" y="915566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MMA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Examples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</a:p>
        </p:txBody>
      </p:sp>
      <p:sp>
        <p:nvSpPr>
          <p:cNvPr id="18" name="矩形 17"/>
          <p:cNvSpPr/>
          <p:nvPr/>
        </p:nvSpPr>
        <p:spPr>
          <a:xfrm>
            <a:off x="755576" y="2699551"/>
            <a:ext cx="1625738" cy="39691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换脸绝技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swapped_with_Baisuzhen2_complet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16016" y="1637752"/>
            <a:ext cx="3672408" cy="275430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601" y="2855887"/>
            <a:ext cx="1152128" cy="153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723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</a:rPr>
              <a:t>ME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51520" y="1059582"/>
            <a:ext cx="8640960" cy="2808312"/>
          </a:xfrm>
        </p:spPr>
        <p:txBody>
          <a:bodyPr/>
          <a:lstStyle/>
          <a:p>
            <a:pPr marL="0" indent="0" algn="ctr">
              <a:buNone/>
            </a:pPr>
            <a:endParaRPr kumimoji="1" lang="en-US" altLang="zh-CN" dirty="0"/>
          </a:p>
          <a:p>
            <a:pPr marL="0" indent="0" algn="ctr">
              <a:buNone/>
            </a:pPr>
            <a:endParaRPr kumimoji="1" lang="en-US" altLang="zh-CN" dirty="0"/>
          </a:p>
          <a:p>
            <a:pPr marL="0" indent="0" algn="ctr">
              <a:buNone/>
            </a:pPr>
            <a:endParaRPr kumimoji="1" lang="en-US" altLang="zh-CN" dirty="0"/>
          </a:p>
          <a:p>
            <a:pPr marL="0" indent="0" algn="ctr">
              <a:buNone/>
            </a:pPr>
            <a:endParaRPr kumimoji="1" lang="zh-CN" altLang="en-US" sz="4000" b="1" dirty="0">
              <a:solidFill>
                <a:srgbClr val="8FC31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59035" y="1475114"/>
            <a:ext cx="3312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李典  爱奇艺首席创新师</a:t>
            </a:r>
            <a:endParaRPr kumimoji="1" lang="en-US" altLang="zh-CN" sz="140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ingFang SC" charset="-122"/>
            </a:endParaRPr>
          </a:p>
          <a:p>
            <a:r>
              <a:rPr kumimoji="1"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         计算机视觉科学家</a:t>
            </a:r>
            <a:endParaRPr kumimoji="1" lang="en-US" altLang="zh-CN" sz="140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ingFang SC" charset="-122"/>
            </a:endParaRPr>
          </a:p>
          <a:p>
            <a:r>
              <a:rPr kumimoji="1"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         视频分析平台负责人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410494" y="1059582"/>
            <a:ext cx="331236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99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年获奥林匹克物理竞赛全省第一名特招进入上海交大试点班。曾在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MSRA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进行多视角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3D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视频技术的研究工作，拥有和申请技术发明专利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30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余项。目前在爱奇艺领导视频智能分析平台部，进行视频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AI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核心技术研究，包括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Video in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视频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AR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广告技术、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Figure out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视频明星广告技术、视频情景广告技术、视频看点搜索、视频智能标签、视频审核、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UGC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视频智能截图、视频智能云编辑等多项创新产品的核心技术研发。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2016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年带领爱奇艺计算机视觉团队获得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ACM </a:t>
            </a:r>
            <a:r>
              <a:rPr kumimoji="1" lang="en-US" altLang="zh-CN" sz="1200" dirty="0" err="1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EmotiW</a:t>
            </a:r>
            <a:r>
              <a:rPr kumimoji="1" lang="en-US" altLang="zh-CN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 2016</a:t>
            </a:r>
            <a:r>
              <a:rPr kumimoji="1" lang="zh-CN" altLang="en-US" sz="1200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世界视频情感识别大赛冠军。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3343498"/>
            <a:ext cx="46482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120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技术</a:t>
            </a:r>
          </a:p>
        </p:txBody>
      </p:sp>
      <p:sp>
        <p:nvSpPr>
          <p:cNvPr id="6" name="矩形 5"/>
          <p:cNvSpPr/>
          <p:nvPr/>
        </p:nvSpPr>
        <p:spPr>
          <a:xfrm>
            <a:off x="1566994" y="2367919"/>
            <a:ext cx="1625738" cy="39691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情感识别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566994" y="1598771"/>
            <a:ext cx="1625738" cy="39691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人脸识别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566994" y="3110939"/>
            <a:ext cx="1625738" cy="39691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行为识别</a:t>
            </a:r>
          </a:p>
        </p:txBody>
      </p:sp>
      <p:sp>
        <p:nvSpPr>
          <p:cNvPr id="19" name="矩形 18"/>
          <p:cNvSpPr/>
          <p:nvPr/>
        </p:nvSpPr>
        <p:spPr>
          <a:xfrm>
            <a:off x="3768796" y="1592785"/>
            <a:ext cx="1625738" cy="39691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实体识别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768796" y="2367919"/>
            <a:ext cx="1625738" cy="39691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场景识别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766735" y="3110938"/>
            <a:ext cx="1625738" cy="39691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字幕识别</a:t>
            </a:r>
          </a:p>
        </p:txBody>
      </p:sp>
      <p:sp>
        <p:nvSpPr>
          <p:cNvPr id="22" name="矩形 21"/>
          <p:cNvSpPr/>
          <p:nvPr/>
        </p:nvSpPr>
        <p:spPr>
          <a:xfrm>
            <a:off x="5970598" y="1592784"/>
            <a:ext cx="1625738" cy="396915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人脸建模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970598" y="2355726"/>
            <a:ext cx="1625738" cy="396915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姿态估计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970598" y="3123859"/>
            <a:ext cx="1625738" cy="396915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五官定位</a:t>
            </a:r>
          </a:p>
        </p:txBody>
      </p:sp>
      <p:sp>
        <p:nvSpPr>
          <p:cNvPr id="25" name="矩形 24"/>
          <p:cNvSpPr/>
          <p:nvPr/>
        </p:nvSpPr>
        <p:spPr>
          <a:xfrm>
            <a:off x="1566994" y="4227935"/>
            <a:ext cx="1625738" cy="396915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图像检索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线连接符 3"/>
          <p:cNvCxnSpPr/>
          <p:nvPr/>
        </p:nvCxnSpPr>
        <p:spPr>
          <a:xfrm>
            <a:off x="1043608" y="3867894"/>
            <a:ext cx="6984776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3759131" y="4227935"/>
            <a:ext cx="1625738" cy="396915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Video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Captioning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970598" y="4227934"/>
            <a:ext cx="1625738" cy="396915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r-IN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11560" y="915566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MMA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Components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</a:p>
        </p:txBody>
      </p:sp>
    </p:spTree>
    <p:extLst>
      <p:ext uri="{BB962C8B-B14F-4D97-AF65-F5344CB8AC3E}">
        <p14:creationId xmlns:p14="http://schemas.microsoft.com/office/powerpoint/2010/main" val="61656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挑战</a:t>
            </a:r>
          </a:p>
        </p:txBody>
      </p:sp>
      <p:sp>
        <p:nvSpPr>
          <p:cNvPr id="6" name="矩形 5"/>
          <p:cNvSpPr/>
          <p:nvPr/>
        </p:nvSpPr>
        <p:spPr>
          <a:xfrm>
            <a:off x="2051720" y="3182947"/>
            <a:ext cx="2140910" cy="39691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知识推理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051720" y="1995686"/>
            <a:ext cx="2140910" cy="39691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弱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无监督学习</a:t>
            </a:r>
          </a:p>
        </p:txBody>
      </p:sp>
      <p:sp>
        <p:nvSpPr>
          <p:cNvPr id="11" name="矩形 10"/>
          <p:cNvSpPr/>
          <p:nvPr/>
        </p:nvSpPr>
        <p:spPr>
          <a:xfrm>
            <a:off x="4788024" y="1995686"/>
            <a:ext cx="2140910" cy="39691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网络结构优化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11560" y="915566"/>
            <a:ext cx="331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MMA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kumimoji="1" lang="en-US" altLang="zh-CN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Challenges</a:t>
            </a:r>
            <a:r>
              <a:rPr kumimoji="1" lang="zh-CN" altLang="en-US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：</a:t>
            </a:r>
          </a:p>
        </p:txBody>
      </p:sp>
      <p:sp>
        <p:nvSpPr>
          <p:cNvPr id="18" name="矩形 17"/>
          <p:cNvSpPr/>
          <p:nvPr/>
        </p:nvSpPr>
        <p:spPr>
          <a:xfrm>
            <a:off x="4788024" y="2581453"/>
            <a:ext cx="2140910" cy="39691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生成式模型</a:t>
            </a:r>
          </a:p>
        </p:txBody>
      </p:sp>
      <p:sp>
        <p:nvSpPr>
          <p:cNvPr id="29" name="矩形 28"/>
          <p:cNvSpPr/>
          <p:nvPr/>
        </p:nvSpPr>
        <p:spPr>
          <a:xfrm>
            <a:off x="4788024" y="3182947"/>
            <a:ext cx="2140910" cy="39691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mr-I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051720" y="2589316"/>
            <a:ext cx="2140910" cy="39691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迁移学习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0089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未来</a:t>
            </a:r>
          </a:p>
        </p:txBody>
      </p:sp>
      <p:sp>
        <p:nvSpPr>
          <p:cNvPr id="10" name="矩形 9"/>
          <p:cNvSpPr/>
          <p:nvPr/>
        </p:nvSpPr>
        <p:spPr>
          <a:xfrm>
            <a:off x="1115616" y="2209570"/>
            <a:ext cx="1368152" cy="36004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重构业务</a:t>
            </a:r>
          </a:p>
        </p:txBody>
      </p:sp>
      <p:sp>
        <p:nvSpPr>
          <p:cNvPr id="12" name="矩形 11"/>
          <p:cNvSpPr/>
          <p:nvPr/>
        </p:nvSpPr>
        <p:spPr>
          <a:xfrm>
            <a:off x="1115616" y="3001658"/>
            <a:ext cx="1368152" cy="36004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重构公司</a:t>
            </a:r>
          </a:p>
        </p:txBody>
      </p:sp>
      <p:sp>
        <p:nvSpPr>
          <p:cNvPr id="13" name="矩形 12"/>
          <p:cNvSpPr/>
          <p:nvPr/>
        </p:nvSpPr>
        <p:spPr>
          <a:xfrm>
            <a:off x="1115616" y="3795886"/>
            <a:ext cx="1368152" cy="36004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重构产业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2915816" y="2209570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视频审核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2915816" y="2991755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Google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，百度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2915816" y="3795886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智能驾驶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971600" y="1275606"/>
            <a:ext cx="662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PingFang SC" charset="-122"/>
                <a:ea typeface="PingFang SC" charset="-122"/>
                <a:cs typeface="PingFang SC" charset="-122"/>
              </a:rPr>
              <a:t>AI</a:t>
            </a:r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极强的溢出效应，提升效率，引发本质变化，实现颠覆性重构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508104" y="2200278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战争的第一要素是人？ 智能！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5508104" y="2991755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科技推动力的功率剧增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508104" y="3795886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PingFang SC" charset="-122"/>
                <a:ea typeface="PingFang SC" charset="-122"/>
                <a:cs typeface="PingFang SC" charset="-122"/>
              </a:rPr>
              <a:t>构筑技术势能，引导势能释放</a:t>
            </a:r>
          </a:p>
        </p:txBody>
      </p:sp>
    </p:spTree>
    <p:extLst>
      <p:ext uri="{BB962C8B-B14F-4D97-AF65-F5344CB8AC3E}">
        <p14:creationId xmlns:p14="http://schemas.microsoft.com/office/powerpoint/2010/main" val="2120194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731"/>
            <a:ext cx="8640960" cy="493563"/>
          </a:xfrm>
        </p:spPr>
        <p:txBody>
          <a:bodyPr/>
          <a:lstStyle/>
          <a:p>
            <a:pPr algn="ctr"/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1841724" y="1239793"/>
            <a:ext cx="3143250" cy="3143250"/>
          </a:xfrm>
          <a:prstGeom prst="ellipse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/>
          </a:p>
        </p:txBody>
      </p:sp>
      <p:sp>
        <p:nvSpPr>
          <p:cNvPr id="6" name="椭圆 5"/>
          <p:cNvSpPr/>
          <p:nvPr/>
        </p:nvSpPr>
        <p:spPr>
          <a:xfrm>
            <a:off x="4170576" y="1203598"/>
            <a:ext cx="3166110" cy="3166110"/>
          </a:xfrm>
          <a:prstGeom prst="ellipse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/>
          </a:p>
        </p:txBody>
      </p:sp>
      <p:sp>
        <p:nvSpPr>
          <p:cNvPr id="7" name="文本框 6"/>
          <p:cNvSpPr txBox="1"/>
          <p:nvPr/>
        </p:nvSpPr>
        <p:spPr>
          <a:xfrm>
            <a:off x="2915816" y="1491630"/>
            <a:ext cx="125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  <a:sym typeface="+mn-ea"/>
              </a:rPr>
              <a:t>IP</a:t>
            </a:r>
            <a:endParaRPr lang="zh-CN" altLang="en-US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11" name="图片 10" descr="未标题-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2645" y="2552338"/>
            <a:ext cx="570865" cy="46863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189448" y="1491630"/>
            <a:ext cx="1254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  <a:sym typeface="+mn-ea"/>
              </a:rPr>
              <a:t>AI</a:t>
            </a:r>
            <a:endParaRPr lang="zh-CN" altLang="en-US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708" y="2317631"/>
            <a:ext cx="781281" cy="98757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0116" y="2317631"/>
            <a:ext cx="803614" cy="98757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766037" y="4541537"/>
            <a:ext cx="3611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创新，创新，创新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 dirty="0"/>
              <a:t>肉身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71800" y="2067694"/>
            <a:ext cx="3600400" cy="1296144"/>
          </a:xfrm>
          <a:noFill/>
          <a:ln>
            <a:noFill/>
          </a:ln>
          <a:effectLst>
            <a:glow rad="127000">
              <a:srgbClr val="8FC31F"/>
            </a:glow>
          </a:effectLst>
        </p:spPr>
        <p:txBody>
          <a:bodyPr/>
          <a:lstStyle/>
          <a:p>
            <a:pPr marL="0" indent="0" algn="ctr">
              <a:buNone/>
            </a:pPr>
            <a:endParaRPr kumimoji="1" lang="en-US" altLang="zh-CN" dirty="0"/>
          </a:p>
          <a:p>
            <a:pPr marL="0" indent="0" algn="ctr">
              <a:buNone/>
            </a:pPr>
            <a:r>
              <a:rPr kumimoji="1" lang="en-US" altLang="zh-CN" dirty="0">
                <a:solidFill>
                  <a:srgbClr val="FFC000"/>
                </a:solidFill>
              </a:rPr>
              <a:t>iQ</a:t>
            </a:r>
            <a:r>
              <a:rPr kumimoji="1" lang="en-US" altLang="zh-CN" dirty="0">
                <a:solidFill>
                  <a:schemeClr val="bg1"/>
                </a:solidFill>
              </a:rPr>
              <a:t>i</a:t>
            </a:r>
            <a:r>
              <a:rPr kumimoji="1" lang="en-US" altLang="zh-CN" dirty="0">
                <a:solidFill>
                  <a:srgbClr val="8FC31F"/>
                </a:solidFill>
              </a:rPr>
              <a:t>Yi</a:t>
            </a:r>
            <a:endParaRPr kumimoji="1" lang="zh-CN" altLang="en-US" dirty="0">
              <a:solidFill>
                <a:srgbClr val="8FC31F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07704" y="1416687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电视剧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907704" y="2528165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电影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11590" y="3564118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综艺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444208" y="987574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秀场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444208" y="1625214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文学</a:t>
            </a:r>
            <a:endParaRPr kumimoji="1" lang="zh-CN" altLang="en-US" dirty="0">
              <a:solidFill>
                <a:srgbClr val="8FC31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ingFang SC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431791" y="3642578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游戏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323779" y="2954724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社交泡泡</a:t>
            </a:r>
            <a:endParaRPr kumimoji="1" lang="zh-CN" altLang="en-US" dirty="0">
              <a:solidFill>
                <a:srgbClr val="8FC31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PingFang SC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44208" y="2261582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短视频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663786" y="4659982"/>
            <a:ext cx="3816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Copyright © 2010-2017</a:t>
            </a:r>
            <a:r>
              <a:rPr lang="zh-CN" altLang="en-US" sz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爱奇艺 </a:t>
            </a:r>
            <a:r>
              <a:rPr lang="en-US" altLang="zh-CN" sz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All</a:t>
            </a:r>
            <a:r>
              <a:rPr lang="zh-CN" altLang="en-US" sz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Rights</a:t>
            </a:r>
            <a:r>
              <a:rPr lang="zh-CN" altLang="en-US" sz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Reserved</a:t>
            </a:r>
            <a:endParaRPr kumimoji="1" lang="zh-CN" altLang="en-US" sz="120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444208" y="4299942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商城</a:t>
            </a:r>
          </a:p>
        </p:txBody>
      </p:sp>
    </p:spTree>
    <p:extLst>
      <p:ext uri="{BB962C8B-B14F-4D97-AF65-F5344CB8AC3E}">
        <p14:creationId xmlns:p14="http://schemas.microsoft.com/office/powerpoint/2010/main" val="518131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 dirty="0"/>
              <a:t>修为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843559"/>
            <a:ext cx="2499153" cy="394988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7191" y="843558"/>
            <a:ext cx="2450389" cy="394988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0043" y="843560"/>
            <a:ext cx="2450389" cy="394988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17020" y="2778482"/>
            <a:ext cx="2376264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44254" y="3507854"/>
            <a:ext cx="2376264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047105" y="3151012"/>
            <a:ext cx="2376264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3441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 dirty="0"/>
              <a:t>灵魂</a:t>
            </a:r>
          </a:p>
        </p:txBody>
      </p:sp>
      <p:grpSp>
        <p:nvGrpSpPr>
          <p:cNvPr id="10" name="组 9"/>
          <p:cNvGrpSpPr/>
          <p:nvPr/>
        </p:nvGrpSpPr>
        <p:grpSpPr>
          <a:xfrm>
            <a:off x="323528" y="1851670"/>
            <a:ext cx="8568952" cy="360040"/>
            <a:chOff x="323528" y="2283718"/>
            <a:chExt cx="8568952" cy="360040"/>
          </a:xfrm>
        </p:grpSpPr>
        <p:sp>
          <p:nvSpPr>
            <p:cNvPr id="5" name="文本框 4"/>
            <p:cNvSpPr txBox="1"/>
            <p:nvPr/>
          </p:nvSpPr>
          <p:spPr>
            <a:xfrm>
              <a:off x="323528" y="2283718"/>
              <a:ext cx="85689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1600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PingFang SC" charset="-122"/>
                </a:rPr>
                <a:t>高效的创作内容  精准的连接内容  愉悦的消费内容</a:t>
              </a:r>
              <a:endParaRPr kumimoji="1"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endParaRPr>
            </a:p>
          </p:txBody>
        </p:sp>
        <p:cxnSp>
          <p:nvCxnSpPr>
            <p:cNvPr id="7" name="直线连接符 6"/>
            <p:cNvCxnSpPr/>
            <p:nvPr/>
          </p:nvCxnSpPr>
          <p:spPr>
            <a:xfrm>
              <a:off x="2195736" y="2643758"/>
              <a:ext cx="475252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/>
        </p:nvSpPr>
        <p:spPr>
          <a:xfrm>
            <a:off x="3710224" y="2542133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新</a:t>
            </a:r>
            <a:r>
              <a:rPr kumimoji="1" lang="zh-CN" altLang="en-US" sz="2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内容平台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710224" y="3291830"/>
            <a:ext cx="17235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AI</a:t>
            </a:r>
            <a:r>
              <a:rPr kumimoji="1" lang="zh-CN" altLang="en-US" sz="20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  </a:t>
            </a:r>
            <a:r>
              <a:rPr kumimoji="1" lang="en-US" altLang="zh-CN" sz="20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+</a:t>
            </a:r>
            <a:r>
              <a:rPr kumimoji="1" lang="zh-CN" altLang="en-US" sz="20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  </a:t>
            </a:r>
            <a:r>
              <a:rPr kumimoji="1" lang="en-US" altLang="zh-CN" sz="20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iQiYi</a:t>
            </a:r>
            <a:endParaRPr lang="zh-CN" altLang="en-US" sz="20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76509" y="4011910"/>
            <a:ext cx="9909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AIQiYi</a:t>
            </a:r>
            <a:endParaRPr lang="zh-CN" altLang="en-US" sz="2000" b="1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7071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535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352170" y="1059582"/>
            <a:ext cx="2376264" cy="3346850"/>
          </a:xfrm>
          <a:prstGeom prst="rect">
            <a:avLst/>
          </a:prstGeom>
        </p:spPr>
      </p:pic>
      <p:pic>
        <p:nvPicPr>
          <p:cNvPr id="13" name="54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6352170" y="1059582"/>
            <a:ext cx="2376264" cy="3346850"/>
          </a:xfrm>
          <a:prstGeom prst="rect">
            <a:avLst/>
          </a:prstGeom>
        </p:spPr>
      </p:pic>
      <p:pic>
        <p:nvPicPr>
          <p:cNvPr id="12" name="541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352170" y="1059582"/>
            <a:ext cx="2376263" cy="3346850"/>
          </a:xfrm>
          <a:prstGeom prst="rect">
            <a:avLst/>
          </a:prstGeom>
        </p:spPr>
      </p:pic>
      <p:pic>
        <p:nvPicPr>
          <p:cNvPr id="11" name="540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6352169" y="1059582"/>
            <a:ext cx="2376263" cy="33468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en-US" altLang="zh-CN" dirty="0"/>
              <a:t>AI</a:t>
            </a:r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95536" y="3920157"/>
            <a:ext cx="54890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2017</a:t>
            </a:r>
            <a:r>
              <a:rPr lang="zh-CN" altLang="zh-CN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年，百度人工智能机器人“小度”</a:t>
            </a:r>
            <a:r>
              <a:rPr lang="zh-CN" altLang="en-US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在</a:t>
            </a:r>
            <a:r>
              <a:rPr lang="zh-CN" altLang="zh-CN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人脸识别</a:t>
            </a:r>
            <a:r>
              <a:rPr lang="zh-CN" altLang="en-US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任务上战胜王昱珩</a:t>
            </a:r>
            <a:r>
              <a:rPr lang="zh-CN" altLang="zh-CN" sz="1400">
                <a:solidFill>
                  <a:srgbClr val="FFC000"/>
                </a:solidFill>
                <a:effectLst/>
                <a:latin typeface="PingFang SC" charset="-122"/>
                <a:ea typeface="PingFang SC" charset="-122"/>
                <a:cs typeface="PingFang SC" charset="-122"/>
              </a:rPr>
              <a:t> </a:t>
            </a:r>
            <a:endParaRPr lang="zh-CN" altLang="en-US" sz="1400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14960" y="1059582"/>
            <a:ext cx="3096344" cy="209519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95536" y="3560117"/>
            <a:ext cx="583264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2015</a:t>
            </a:r>
            <a:r>
              <a:rPr lang="zh-CN" altLang="zh-CN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年，</a:t>
            </a:r>
            <a:r>
              <a:rPr lang="en-US" altLang="zh-CN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ImageNet</a:t>
            </a:r>
            <a:r>
              <a:rPr lang="zh-CN" altLang="zh-CN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图像分类竞赛，微软以</a:t>
            </a:r>
            <a:r>
              <a:rPr lang="en-US" altLang="zh-CN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96.43%</a:t>
            </a:r>
            <a:r>
              <a:rPr lang="zh-CN" altLang="zh-CN" sz="1400">
                <a:solidFill>
                  <a:srgbClr val="FFC000"/>
                </a:solidFill>
                <a:latin typeface="PingFang SC" charset="-122"/>
                <a:ea typeface="PingFang SC" charset="-122"/>
                <a:cs typeface="PingFang SC" charset="-122"/>
              </a:rPr>
              <a:t>的正确率超人类水平</a:t>
            </a:r>
            <a:r>
              <a:rPr lang="zh-CN" altLang="zh-CN" sz="1400">
                <a:solidFill>
                  <a:srgbClr val="FFC000"/>
                </a:solidFill>
                <a:effectLst/>
                <a:latin typeface="PingFang SC" charset="-122"/>
                <a:ea typeface="PingFang SC" charset="-122"/>
                <a:cs typeface="PingFang SC" charset="-122"/>
              </a:rPr>
              <a:t> </a:t>
            </a:r>
            <a:endParaRPr lang="zh-CN" altLang="en-US" sz="1400" dirty="0">
              <a:solidFill>
                <a:srgbClr val="FFC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39581" y="1272971"/>
            <a:ext cx="11685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医疗</a:t>
            </a:r>
            <a:endParaRPr kumimoji="1" lang="en-US" altLang="zh-CN" sz="2000">
              <a:solidFill>
                <a:srgbClr val="8FC31F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2000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金融</a:t>
            </a:r>
            <a:endParaRPr kumimoji="1" lang="en-US" altLang="zh-CN" sz="2000">
              <a:solidFill>
                <a:srgbClr val="8FC31F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2000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安防</a:t>
            </a:r>
            <a:endParaRPr kumimoji="1" lang="en-US" altLang="zh-CN" sz="2000">
              <a:solidFill>
                <a:srgbClr val="8FC31F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2000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交通</a:t>
            </a:r>
            <a:endParaRPr kumimoji="1" lang="en-US" altLang="zh-CN" sz="2000">
              <a:solidFill>
                <a:srgbClr val="8FC31F"/>
              </a:solidFill>
              <a:latin typeface="PingFang SC" charset="-122"/>
              <a:ea typeface="PingFang SC" charset="-122"/>
              <a:cs typeface="PingFang SC" charset="-122"/>
            </a:endParaRPr>
          </a:p>
          <a:p>
            <a:r>
              <a:rPr kumimoji="1" lang="zh-CN" altLang="en-US" sz="2000">
                <a:solidFill>
                  <a:srgbClr val="8FC31F"/>
                </a:solidFill>
                <a:latin typeface="PingFang SC" charset="-122"/>
                <a:ea typeface="PingFang SC" charset="-122"/>
                <a:cs typeface="PingFang SC" charset="-122"/>
              </a:rPr>
              <a:t>机器人</a:t>
            </a:r>
          </a:p>
        </p:txBody>
      </p:sp>
    </p:spTree>
    <p:extLst>
      <p:ext uri="{BB962C8B-B14F-4D97-AF65-F5344CB8AC3E}">
        <p14:creationId xmlns:p14="http://schemas.microsoft.com/office/powerpoint/2010/main" val="89971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834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83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8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40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41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" fill="hold">
                      <p:stCondLst>
                        <p:cond delay="0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5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46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52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53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4" fill="hold">
                      <p:stCondLst>
                        <p:cond delay="0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7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58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en-US" altLang="zh-CN" dirty="0"/>
              <a:t>AI</a:t>
            </a:r>
            <a:r>
              <a:rPr kumimoji="1" lang="zh-CN" altLang="en-US" dirty="0"/>
              <a:t>杠杆</a:t>
            </a:r>
          </a:p>
        </p:txBody>
      </p:sp>
      <p:grpSp>
        <p:nvGrpSpPr>
          <p:cNvPr id="9" name="组 8"/>
          <p:cNvGrpSpPr/>
          <p:nvPr/>
        </p:nvGrpSpPr>
        <p:grpSpPr>
          <a:xfrm>
            <a:off x="-108520" y="915566"/>
            <a:ext cx="4128120" cy="2752080"/>
            <a:chOff x="251520" y="939918"/>
            <a:chExt cx="4128120" cy="2752080"/>
          </a:xfrm>
        </p:grpSpPr>
        <p:graphicFrame>
          <p:nvGraphicFramePr>
            <p:cNvPr id="4" name="图表 3"/>
            <p:cNvGraphicFramePr/>
            <p:nvPr>
              <p:extLst>
                <p:ext uri="{D42A27DB-BD31-4B8C-83A1-F6EECF244321}">
                  <p14:modId xmlns:p14="http://schemas.microsoft.com/office/powerpoint/2010/main" val="593521476"/>
                </p:ext>
              </p:extLst>
            </p:nvPr>
          </p:nvGraphicFramePr>
          <p:xfrm>
            <a:off x="251520" y="939918"/>
            <a:ext cx="4128120" cy="275208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6" name="文本框 5"/>
            <p:cNvSpPr txBox="1"/>
            <p:nvPr/>
          </p:nvSpPr>
          <p:spPr>
            <a:xfrm>
              <a:off x="1955540" y="2237821"/>
              <a:ext cx="720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>
                  <a:solidFill>
                    <a:srgbClr val="8FC31F"/>
                  </a:solidFill>
                  <a:latin typeface="PingFang SC" charset="-122"/>
                  <a:ea typeface="PingFang SC" charset="-122"/>
                  <a:cs typeface="PingFang SC" charset="-122"/>
                </a:rPr>
                <a:t>内容</a:t>
              </a: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V="1">
            <a:off x="1115616" y="4011910"/>
            <a:ext cx="7127776" cy="2385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247964" y="3836315"/>
            <a:ext cx="7920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0" dirty="0">
                <a:solidFill>
                  <a:srgbClr val="FFC000"/>
                </a:solidFill>
              </a:rPr>
              <a:t>A</a:t>
            </a:r>
            <a:endParaRPr kumimoji="1" lang="zh-CN" altLang="en-US" sz="8000" dirty="0">
              <a:solidFill>
                <a:srgbClr val="FFC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051121" y="1271538"/>
            <a:ext cx="41293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/>
              <a:t>Convolution neural networks</a:t>
            </a:r>
            <a:r>
              <a:rPr kumimoji="1" lang="zh-CN" altLang="en-US"/>
              <a:t>（</a:t>
            </a:r>
            <a:r>
              <a:rPr kumimoji="1" lang="en-US" altLang="zh-CN"/>
              <a:t>CNN</a:t>
            </a:r>
            <a:r>
              <a:rPr kumimoji="1" lang="zh-CN" altLang="en-US"/>
              <a:t>）</a:t>
            </a:r>
            <a:endParaRPr kumimoji="1" lang="en-US" altLang="zh-CN"/>
          </a:p>
          <a:p>
            <a:r>
              <a:rPr kumimoji="1" lang="en-US" altLang="zh-CN"/>
              <a:t>Long short-term memory</a:t>
            </a:r>
            <a:r>
              <a:rPr kumimoji="1" lang="zh-CN" altLang="en-US"/>
              <a:t>（</a:t>
            </a:r>
            <a:r>
              <a:rPr kumimoji="1" lang="en-US" altLang="zh-CN"/>
              <a:t>LSTM</a:t>
            </a:r>
            <a:r>
              <a:rPr kumimoji="1" lang="zh-CN" altLang="en-US"/>
              <a:t>）</a:t>
            </a:r>
            <a:endParaRPr kumimoji="1" lang="en-US" altLang="zh-CN"/>
          </a:p>
          <a:p>
            <a:r>
              <a:rPr kumimoji="1" lang="en-US" altLang="zh-CN"/>
              <a:t>Generative adversarial networks</a:t>
            </a:r>
            <a:r>
              <a:rPr kumimoji="1" lang="zh-CN" altLang="en-US"/>
              <a:t>（</a:t>
            </a:r>
            <a:r>
              <a:rPr kumimoji="1" lang="en-US" altLang="zh-CN"/>
              <a:t>GAN</a:t>
            </a:r>
            <a:r>
              <a:rPr kumimoji="1" lang="zh-CN" altLang="en-US"/>
              <a:t>）</a:t>
            </a:r>
            <a:endParaRPr kumimoji="1" lang="en-US" altLang="zh-CN"/>
          </a:p>
          <a:p>
            <a:r>
              <a:rPr kumimoji="1" lang="en-US" altLang="zh-CN"/>
              <a:t>Deep</a:t>
            </a:r>
            <a:r>
              <a:rPr kumimoji="1" lang="zh-CN" altLang="en-US"/>
              <a:t> </a:t>
            </a:r>
            <a:r>
              <a:rPr kumimoji="1" lang="en-US" altLang="zh-CN"/>
              <a:t>reinforcement learning</a:t>
            </a:r>
          </a:p>
          <a:p>
            <a:r>
              <a:rPr kumimoji="1" lang="en-US" altLang="zh-CN"/>
              <a:t>Residual networks</a:t>
            </a:r>
          </a:p>
          <a:p>
            <a:r>
              <a:rPr kumimoji="1" lang="en-US" altLang="zh-CN"/>
              <a:t>Binarized neural networks</a:t>
            </a:r>
          </a:p>
          <a:p>
            <a:r>
              <a:rPr kumimoji="1" lang="en-US" altLang="zh-CN"/>
              <a:t>Reinfocement Neural</a:t>
            </a:r>
            <a:r>
              <a:rPr kumimoji="1" lang="zh-CN" altLang="en-US"/>
              <a:t> </a:t>
            </a:r>
            <a:r>
              <a:rPr kumimoji="1" lang="en-US" altLang="zh-CN"/>
              <a:t>Architecture search</a:t>
            </a:r>
          </a:p>
          <a:p>
            <a:r>
              <a:rPr kumimoji="1" lang="mr-IN" altLang="zh-CN"/>
              <a:t>…</a:t>
            </a:r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-190005" y="7362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7295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业务环节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55576" y="1185073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创作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619672" y="1190150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辅助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创作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55576" y="183418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生产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619672" y="1834184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制作、压缩、审核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755576" y="247821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分发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619672" y="247821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推荐、搜索、</a:t>
            </a:r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CDN</a:t>
            </a:r>
            <a:endParaRPr kumimoji="1"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PingFang SC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55576" y="3132406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营销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1619672" y="3132406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广告、</a:t>
            </a:r>
            <a:r>
              <a:rPr kumimoji="1"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VIP</a:t>
            </a:r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、植入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755576" y="3786594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rgbClr val="8FC31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消费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1619672" y="3786594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PingFang SC" charset="-122"/>
              </a:rPr>
              <a:t>看、玩、买、分享、学习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923" y="1521164"/>
            <a:ext cx="3643493" cy="22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74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1520" y="123478"/>
            <a:ext cx="8640960" cy="493563"/>
          </a:xfrm>
        </p:spPr>
        <p:txBody>
          <a:bodyPr/>
          <a:lstStyle/>
          <a:p>
            <a:pPr algn="ctr"/>
            <a:r>
              <a:rPr kumimoji="1" lang="zh-CN" altLang="en-US"/>
              <a:t>内容金字塔</a:t>
            </a:r>
          </a:p>
        </p:txBody>
      </p:sp>
      <p:sp>
        <p:nvSpPr>
          <p:cNvPr id="9" name="三角形 8"/>
          <p:cNvSpPr/>
          <p:nvPr/>
        </p:nvSpPr>
        <p:spPr>
          <a:xfrm>
            <a:off x="3348732" y="1347614"/>
            <a:ext cx="2808312" cy="2808312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/>
              <a:t>UGC</a:t>
            </a:r>
            <a:endParaRPr kumimoji="1" lang="zh-CN" altLang="en-US"/>
          </a:p>
        </p:txBody>
      </p:sp>
      <p:cxnSp>
        <p:nvCxnSpPr>
          <p:cNvPr id="11" name="直线连接符 10"/>
          <p:cNvCxnSpPr/>
          <p:nvPr/>
        </p:nvCxnSpPr>
        <p:spPr>
          <a:xfrm>
            <a:off x="4320840" y="2211710"/>
            <a:ext cx="8640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30"/>
          <p:cNvCxnSpPr/>
          <p:nvPr/>
        </p:nvCxnSpPr>
        <p:spPr>
          <a:xfrm>
            <a:off x="3780780" y="3291830"/>
            <a:ext cx="19442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4320840" y="2571750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/>
              <a:t>PGC</a:t>
            </a:r>
            <a:endParaRPr kumimoji="1"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4320840" y="1730031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/>
              <a:t>PPC</a:t>
            </a:r>
            <a:endParaRPr kumimoji="1" lang="zh-CN" altLang="en-US"/>
          </a:p>
        </p:txBody>
      </p:sp>
      <p:sp>
        <p:nvSpPr>
          <p:cNvPr id="43" name="右大括号 42"/>
          <p:cNvSpPr/>
          <p:nvPr/>
        </p:nvSpPr>
        <p:spPr>
          <a:xfrm>
            <a:off x="6697104" y="2211710"/>
            <a:ext cx="360040" cy="1944216"/>
          </a:xfrm>
          <a:prstGeom prst="rightBrace">
            <a:avLst>
              <a:gd name="adj1" fmla="val 57716"/>
              <a:gd name="adj2" fmla="val 5065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5" name="直线连接符 44"/>
          <p:cNvCxnSpPr>
            <a:endCxn id="43" idx="0"/>
          </p:cNvCxnSpPr>
          <p:nvPr/>
        </p:nvCxnSpPr>
        <p:spPr>
          <a:xfrm>
            <a:off x="5184936" y="2211710"/>
            <a:ext cx="1512168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线连接符 45"/>
          <p:cNvCxnSpPr>
            <a:endCxn id="43" idx="2"/>
          </p:cNvCxnSpPr>
          <p:nvPr/>
        </p:nvCxnSpPr>
        <p:spPr>
          <a:xfrm>
            <a:off x="6168392" y="4155926"/>
            <a:ext cx="528712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6967134" y="3003797"/>
            <a:ext cx="2069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平台分账（广告、打赏）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6877124" y="1419622"/>
            <a:ext cx="2015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自采</a:t>
            </a:r>
            <a:r>
              <a:rPr kumimoji="1" lang="en-US" altLang="zh-CN">
                <a:latin typeface="PingFang SC" charset="-122"/>
                <a:ea typeface="PingFang SC" charset="-122"/>
                <a:cs typeface="PingFang SC" charset="-122"/>
              </a:rPr>
              <a:t>/</a:t>
            </a:r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自制（品牌广告、</a:t>
            </a:r>
            <a:r>
              <a:rPr kumimoji="1" lang="en-US" altLang="zh-CN">
                <a:latin typeface="PingFang SC" charset="-122"/>
                <a:ea typeface="PingFang SC" charset="-122"/>
                <a:cs typeface="PingFang SC" charset="-122"/>
              </a:rPr>
              <a:t>VIP</a:t>
            </a:r>
            <a:r>
              <a:rPr kumimoji="1" lang="zh-CN" altLang="en-US">
                <a:latin typeface="PingFang SC" charset="-122"/>
                <a:ea typeface="PingFang SC" charset="-122"/>
                <a:cs typeface="PingFang SC" charset="-122"/>
              </a:rPr>
              <a:t>）</a:t>
            </a:r>
          </a:p>
        </p:txBody>
      </p:sp>
      <p:cxnSp>
        <p:nvCxnSpPr>
          <p:cNvPr id="50" name="直线连接符 49"/>
          <p:cNvCxnSpPr>
            <a:endCxn id="49" idx="1"/>
          </p:cNvCxnSpPr>
          <p:nvPr/>
        </p:nvCxnSpPr>
        <p:spPr>
          <a:xfrm>
            <a:off x="4932040" y="1730031"/>
            <a:ext cx="1945084" cy="1275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三角形 51"/>
          <p:cNvSpPr/>
          <p:nvPr/>
        </p:nvSpPr>
        <p:spPr>
          <a:xfrm>
            <a:off x="2160600" y="3291830"/>
            <a:ext cx="864096" cy="864096"/>
          </a:xfrm>
          <a:prstGeom prst="triangle">
            <a:avLst/>
          </a:prstGeom>
          <a:solidFill>
            <a:srgbClr val="8FC3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>
                <a:latin typeface="PingFang SC" charset="-122"/>
                <a:ea typeface="PingFang SC" charset="-122"/>
                <a:cs typeface="PingFang SC" charset="-122"/>
              </a:rPr>
              <a:t>游戏</a:t>
            </a:r>
          </a:p>
        </p:txBody>
      </p:sp>
      <p:sp>
        <p:nvSpPr>
          <p:cNvPr id="53" name="三角形 52"/>
          <p:cNvSpPr/>
          <p:nvPr/>
        </p:nvSpPr>
        <p:spPr>
          <a:xfrm>
            <a:off x="1008472" y="3291830"/>
            <a:ext cx="864096" cy="864096"/>
          </a:xfrm>
          <a:prstGeom prst="triangle">
            <a:avLst/>
          </a:prstGeom>
          <a:solidFill>
            <a:srgbClr val="8FC31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400">
                <a:latin typeface="PingFang SC" charset="-122"/>
                <a:ea typeface="PingFang SC" charset="-122"/>
                <a:cs typeface="PingFang SC" charset="-122"/>
              </a:rPr>
              <a:t>文学</a:t>
            </a:r>
          </a:p>
        </p:txBody>
      </p:sp>
    </p:spTree>
    <p:extLst>
      <p:ext uri="{BB962C8B-B14F-4D97-AF65-F5344CB8AC3E}">
        <p14:creationId xmlns:p14="http://schemas.microsoft.com/office/powerpoint/2010/main" val="2078948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11">
      <a:dk1>
        <a:srgbClr val="FFFFFF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2517</TotalTime>
  <Words>867</Words>
  <Application>Microsoft Office PowerPoint</Application>
  <PresentationFormat>全屏显示(16:9)</PresentationFormat>
  <Paragraphs>250</Paragraphs>
  <Slides>24</Slides>
  <Notes>4</Notes>
  <HiddenSlides>0</HiddenSlides>
  <MMClips>7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</vt:lpstr>
      <vt:lpstr>AI@IQiYi 李典                    </vt:lpstr>
      <vt:lpstr>ME</vt:lpstr>
      <vt:lpstr>肉身</vt:lpstr>
      <vt:lpstr>修为</vt:lpstr>
      <vt:lpstr>灵魂</vt:lpstr>
      <vt:lpstr>AI</vt:lpstr>
      <vt:lpstr>AI杠杆</vt:lpstr>
      <vt:lpstr>业务环节</vt:lpstr>
      <vt:lpstr>内容金字塔</vt:lpstr>
      <vt:lpstr>内容平台</vt:lpstr>
      <vt:lpstr>BI应用</vt:lpstr>
      <vt:lpstr>NLP应用</vt:lpstr>
      <vt:lpstr>视频压缩应用</vt:lpstr>
      <vt:lpstr>多媒体分析</vt:lpstr>
      <vt:lpstr>目标</vt:lpstr>
      <vt:lpstr>视频理解-应用1</vt:lpstr>
      <vt:lpstr>视频理解-应用2</vt:lpstr>
      <vt:lpstr>视频理解-应用4</vt:lpstr>
      <vt:lpstr>视频生成-应用1</vt:lpstr>
      <vt:lpstr>技术</vt:lpstr>
      <vt:lpstr>挑战</vt:lpstr>
      <vt:lpstr>未来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请在此处输入封面主标题</dc:title>
  <dc:creator>zhangkangyi</dc:creator>
  <cp:lastModifiedBy>user</cp:lastModifiedBy>
  <cp:revision>587</cp:revision>
  <dcterms:created xsi:type="dcterms:W3CDTF">2015-09-21T02:13:00Z</dcterms:created>
  <dcterms:modified xsi:type="dcterms:W3CDTF">2017-04-28T02:00:35Z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2052-10.1.0.6206</vt:lpwstr>
  </property>
</Properties>
</file>

<file path=docProps/thumbnail.jpeg>
</file>